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9" r:id="rId10"/>
    <p:sldId id="265" r:id="rId11"/>
  </p:sldIdLst>
  <p:sldSz cx="97155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C44"/>
    <a:srgbClr val="FFFFFF"/>
    <a:srgbClr val="1283B1"/>
    <a:srgbClr val="DADF44"/>
    <a:srgbClr val="1885B2"/>
    <a:srgbClr val="1B8687"/>
    <a:srgbClr val="7C959A"/>
    <a:srgbClr val="F3F0E9"/>
    <a:srgbClr val="7CBEC1"/>
    <a:srgbClr val="FFF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6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1552" y="92"/>
      </p:cViewPr>
      <p:guideLst>
        <p:guide orient="horz" pos="2160"/>
        <p:guide pos="30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15013EF3-8D7F-6D11-3DEF-49098E3CD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B10DF8-D95D-77C2-94E2-75630FE21B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F53C580-FB40-B7BC-1F2C-3DD053B13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B206D-10BA-475C-9F85-63D85FE7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6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6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9EAB4-0B7F-4209-9931-23E2D7672C24}"/>
              </a:ext>
            </a:extLst>
          </p:cNvPr>
          <p:cNvSpPr/>
          <p:nvPr userDrawn="1"/>
        </p:nvSpPr>
        <p:spPr>
          <a:xfrm>
            <a:off x="0" y="6284509"/>
            <a:ext cx="9715500" cy="635620"/>
          </a:xfrm>
          <a:prstGeom prst="rect">
            <a:avLst/>
          </a:prstGeom>
          <a:solidFill>
            <a:srgbClr val="1283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8ED03B2-1FFC-EDF9-1D33-8E80322847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971" y="120546"/>
            <a:ext cx="5895399" cy="435034"/>
          </a:xfrm>
          <a:prstGeom prst="rect">
            <a:avLst/>
          </a:prstGeom>
          <a:noFill/>
        </p:spPr>
        <p:txBody>
          <a:bodyPr/>
          <a:lstStyle>
            <a:lvl1pPr algn="l" defTabSz="914400">
              <a:lnSpc>
                <a:spcPct val="100000"/>
              </a:lnSpc>
              <a:defRPr sz="18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D3B30D97-5881-3140-B288-7F76366104F1}"/>
              </a:ext>
            </a:extLst>
          </p:cNvPr>
          <p:cNvSpPr/>
          <p:nvPr userDrawn="1"/>
        </p:nvSpPr>
        <p:spPr>
          <a:xfrm>
            <a:off x="6516370" y="300945"/>
            <a:ext cx="400050" cy="271780"/>
          </a:xfrm>
          <a:custGeom>
            <a:avLst/>
            <a:gdLst>
              <a:gd name="connsiteX0" fmla="*/ 57474 w 400449"/>
              <a:gd name="connsiteY0" fmla="*/ 219894 h 272033"/>
              <a:gd name="connsiteX1" fmla="*/ 300304 w 400449"/>
              <a:gd name="connsiteY1" fmla="*/ 0 h 272033"/>
              <a:gd name="connsiteX2" fmla="*/ 400450 w 400449"/>
              <a:gd name="connsiteY2" fmla="*/ 0 h 272033"/>
              <a:gd name="connsiteX3" fmla="*/ 157620 w 400449"/>
              <a:gd name="connsiteY3" fmla="*/ 219894 h 272033"/>
              <a:gd name="connsiteX4" fmla="*/ 100146 w 400449"/>
              <a:gd name="connsiteY4" fmla="*/ 272034 h 272033"/>
              <a:gd name="connsiteX5" fmla="*/ 0 w 400449"/>
              <a:gd name="connsiteY5" fmla="*/ 272034 h 272033"/>
              <a:gd name="connsiteX6" fmla="*/ 57474 w 400449"/>
              <a:gd name="connsiteY6" fmla="*/ 219894 h 272033"/>
              <a:gd name="connsiteX7" fmla="*/ 57474 w 400449"/>
              <a:gd name="connsiteY7" fmla="*/ 219894 h 272033"/>
              <a:gd name="connsiteX8" fmla="*/ 57474 w 400449"/>
              <a:gd name="connsiteY8" fmla="*/ 219894 h 2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49" h="272033">
                <a:moveTo>
                  <a:pt x="57474" y="219894"/>
                </a:moveTo>
                <a:lnTo>
                  <a:pt x="300304" y="0"/>
                </a:lnTo>
                <a:lnTo>
                  <a:pt x="400450" y="0"/>
                </a:lnTo>
                <a:lnTo>
                  <a:pt x="157620" y="219894"/>
                </a:lnTo>
                <a:lnTo>
                  <a:pt x="100146" y="272034"/>
                </a:lnTo>
                <a:lnTo>
                  <a:pt x="0" y="272034"/>
                </a:lnTo>
                <a:lnTo>
                  <a:pt x="57474" y="219894"/>
                </a:lnTo>
                <a:lnTo>
                  <a:pt x="57474" y="219894"/>
                </a:lnTo>
                <a:lnTo>
                  <a:pt x="57474" y="219894"/>
                </a:lnTo>
                <a:close/>
              </a:path>
            </a:pathLst>
          </a:custGeom>
          <a:solidFill>
            <a:srgbClr val="1283B1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879DFF40-3734-DE09-FD04-98E19D7E852F}"/>
              </a:ext>
            </a:extLst>
          </p:cNvPr>
          <p:cNvSpPr/>
          <p:nvPr userDrawn="1"/>
        </p:nvSpPr>
        <p:spPr>
          <a:xfrm>
            <a:off x="6716395" y="300945"/>
            <a:ext cx="2999105" cy="271780"/>
          </a:xfrm>
          <a:custGeom>
            <a:avLst/>
            <a:gdLst>
              <a:gd name="connsiteX0" fmla="*/ 0 w 2999173"/>
              <a:gd name="connsiteY0" fmla="*/ 272034 h 272033"/>
              <a:gd name="connsiteX1" fmla="*/ 2999174 w 2999173"/>
              <a:gd name="connsiteY1" fmla="*/ 272034 h 272033"/>
              <a:gd name="connsiteX2" fmla="*/ 2999174 w 2999173"/>
              <a:gd name="connsiteY2" fmla="*/ 0 h 272033"/>
              <a:gd name="connsiteX3" fmla="*/ 300437 w 2999173"/>
              <a:gd name="connsiteY3" fmla="*/ 0 h 272033"/>
              <a:gd name="connsiteX4" fmla="*/ 0 w 2999173"/>
              <a:gd name="connsiteY4" fmla="*/ 272034 h 272033"/>
              <a:gd name="connsiteX5" fmla="*/ 0 w 2999173"/>
              <a:gd name="connsiteY5" fmla="*/ 272034 h 272033"/>
              <a:gd name="connsiteX6" fmla="*/ 0 w 2999173"/>
              <a:gd name="connsiteY6" fmla="*/ 272034 h 2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173" h="272033">
                <a:moveTo>
                  <a:pt x="0" y="272034"/>
                </a:moveTo>
                <a:lnTo>
                  <a:pt x="2999174" y="272034"/>
                </a:lnTo>
                <a:lnTo>
                  <a:pt x="2999174" y="0"/>
                </a:lnTo>
                <a:lnTo>
                  <a:pt x="300437" y="0"/>
                </a:lnTo>
                <a:lnTo>
                  <a:pt x="0" y="272034"/>
                </a:lnTo>
                <a:lnTo>
                  <a:pt x="0" y="272034"/>
                </a:lnTo>
                <a:lnTo>
                  <a:pt x="0" y="272034"/>
                </a:lnTo>
                <a:close/>
              </a:path>
            </a:pathLst>
          </a:custGeom>
          <a:solidFill>
            <a:srgbClr val="1283B1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CDA6F370-4904-9C8D-FBB4-CEEA10748DB4}"/>
              </a:ext>
            </a:extLst>
          </p:cNvPr>
          <p:cNvSpPr/>
          <p:nvPr userDrawn="1"/>
        </p:nvSpPr>
        <p:spPr>
          <a:xfrm>
            <a:off x="1" y="527006"/>
            <a:ext cx="6341744" cy="45719"/>
          </a:xfrm>
          <a:custGeom>
            <a:avLst/>
            <a:gdLst>
              <a:gd name="connsiteX0" fmla="*/ 0 w 4679383"/>
              <a:gd name="connsiteY0" fmla="*/ 0 h 39604"/>
              <a:gd name="connsiteX1" fmla="*/ 4679384 w 4679383"/>
              <a:gd name="connsiteY1" fmla="*/ 0 h 39604"/>
              <a:gd name="connsiteX2" fmla="*/ 4679384 w 4679383"/>
              <a:gd name="connsiteY2" fmla="*/ 39605 h 39604"/>
              <a:gd name="connsiteX3" fmla="*/ 0 w 4679383"/>
              <a:gd name="connsiteY3" fmla="*/ 39605 h 39604"/>
              <a:gd name="connsiteX4" fmla="*/ 0 w 4679383"/>
              <a:gd name="connsiteY4" fmla="*/ 0 h 39604"/>
              <a:gd name="connsiteX5" fmla="*/ 0 w 4679383"/>
              <a:gd name="connsiteY5" fmla="*/ 0 h 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9383" h="39604">
                <a:moveTo>
                  <a:pt x="0" y="0"/>
                </a:moveTo>
                <a:lnTo>
                  <a:pt x="4679384" y="0"/>
                </a:lnTo>
                <a:lnTo>
                  <a:pt x="4679384" y="39605"/>
                </a:lnTo>
                <a:lnTo>
                  <a:pt x="0" y="3960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16" name="Γραφικό 470">
            <a:extLst>
              <a:ext uri="{FF2B5EF4-FFF2-40B4-BE49-F238E27FC236}">
                <a16:creationId xmlns:a16="http://schemas.microsoft.com/office/drawing/2014/main" id="{F1B46E9A-495D-6997-689C-63752183E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354285"/>
            <a:ext cx="1183640" cy="165100"/>
          </a:xfrm>
          <a:prstGeom prst="rect">
            <a:avLst/>
          </a:prstGeom>
        </p:spPr>
      </p:pic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531689" y="1273322"/>
            <a:ext cx="8656882" cy="4640369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C184676-CF14-43F1-DFD1-B61CA219A77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218">
            <a:extLst>
              <a:ext uri="{FF2B5EF4-FFF2-40B4-BE49-F238E27FC236}">
                <a16:creationId xmlns:a16="http://schemas.microsoft.com/office/drawing/2014/main" id="{6E7D65E7-F353-9A61-06B3-4E150CBE2EDD}"/>
              </a:ext>
            </a:extLst>
          </p:cNvPr>
          <p:cNvSpPr txBox="1"/>
          <p:nvPr userDrawn="1"/>
        </p:nvSpPr>
        <p:spPr>
          <a:xfrm>
            <a:off x="1251075" y="6365821"/>
            <a:ext cx="2828853" cy="45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DIAMOND project has received funding from the European Union’s HORIZON EUROPE Research and Innovation Programme under grant agreement No 101081179.</a:t>
            </a:r>
            <a:endParaRPr lang="en-US" sz="700" dirty="0">
              <a:solidFill>
                <a:srgbClr val="404141"/>
              </a:solidFill>
              <a:effectLst/>
              <a:latin typeface="Tahoma" panose="020B060403050404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Picture 9">
            <a:extLst>
              <a:ext uri="{FF2B5EF4-FFF2-40B4-BE49-F238E27FC236}">
                <a16:creationId xmlns:a16="http://schemas.microsoft.com/office/drawing/2014/main" id="{80C7B6A1-4EA2-B49D-5F96-DDF3343AD9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929" y="6378069"/>
            <a:ext cx="673423" cy="44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FA309B84-3771-5C87-C87C-C034DB517D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971" y="120546"/>
            <a:ext cx="5895399" cy="435034"/>
          </a:xfrm>
          <a:prstGeom prst="rect">
            <a:avLst/>
          </a:prstGeom>
          <a:noFill/>
        </p:spPr>
        <p:txBody>
          <a:bodyPr/>
          <a:lstStyle>
            <a:lvl1pPr algn="l" defTabSz="914400">
              <a:lnSpc>
                <a:spcPct val="100000"/>
              </a:lnSpc>
              <a:defRPr sz="18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B776AD5-B024-F291-19DE-34DB2534B2F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Ελεύθερη σχεδίαση: Σχήμα 5">
            <a:extLst>
              <a:ext uri="{FF2B5EF4-FFF2-40B4-BE49-F238E27FC236}">
                <a16:creationId xmlns:a16="http://schemas.microsoft.com/office/drawing/2014/main" id="{FB1710B0-260D-93D4-E95A-D65055D1B287}"/>
              </a:ext>
            </a:extLst>
          </p:cNvPr>
          <p:cNvSpPr/>
          <p:nvPr userDrawn="1"/>
        </p:nvSpPr>
        <p:spPr>
          <a:xfrm>
            <a:off x="6516370" y="300945"/>
            <a:ext cx="400050" cy="271780"/>
          </a:xfrm>
          <a:custGeom>
            <a:avLst/>
            <a:gdLst>
              <a:gd name="connsiteX0" fmla="*/ 57474 w 400449"/>
              <a:gd name="connsiteY0" fmla="*/ 219894 h 272033"/>
              <a:gd name="connsiteX1" fmla="*/ 300304 w 400449"/>
              <a:gd name="connsiteY1" fmla="*/ 0 h 272033"/>
              <a:gd name="connsiteX2" fmla="*/ 400450 w 400449"/>
              <a:gd name="connsiteY2" fmla="*/ 0 h 272033"/>
              <a:gd name="connsiteX3" fmla="*/ 157620 w 400449"/>
              <a:gd name="connsiteY3" fmla="*/ 219894 h 272033"/>
              <a:gd name="connsiteX4" fmla="*/ 100146 w 400449"/>
              <a:gd name="connsiteY4" fmla="*/ 272034 h 272033"/>
              <a:gd name="connsiteX5" fmla="*/ 0 w 400449"/>
              <a:gd name="connsiteY5" fmla="*/ 272034 h 272033"/>
              <a:gd name="connsiteX6" fmla="*/ 57474 w 400449"/>
              <a:gd name="connsiteY6" fmla="*/ 219894 h 272033"/>
              <a:gd name="connsiteX7" fmla="*/ 57474 w 400449"/>
              <a:gd name="connsiteY7" fmla="*/ 219894 h 272033"/>
              <a:gd name="connsiteX8" fmla="*/ 57474 w 400449"/>
              <a:gd name="connsiteY8" fmla="*/ 219894 h 2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49" h="272033">
                <a:moveTo>
                  <a:pt x="57474" y="219894"/>
                </a:moveTo>
                <a:lnTo>
                  <a:pt x="300304" y="0"/>
                </a:lnTo>
                <a:lnTo>
                  <a:pt x="400450" y="0"/>
                </a:lnTo>
                <a:lnTo>
                  <a:pt x="157620" y="219894"/>
                </a:lnTo>
                <a:lnTo>
                  <a:pt x="100146" y="272034"/>
                </a:lnTo>
                <a:lnTo>
                  <a:pt x="0" y="272034"/>
                </a:lnTo>
                <a:lnTo>
                  <a:pt x="57474" y="219894"/>
                </a:lnTo>
                <a:lnTo>
                  <a:pt x="57474" y="219894"/>
                </a:lnTo>
                <a:lnTo>
                  <a:pt x="57474" y="219894"/>
                </a:lnTo>
                <a:close/>
              </a:path>
            </a:pathLst>
          </a:custGeom>
          <a:solidFill>
            <a:srgbClr val="1283B1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Ελεύθερη σχεδίαση: Σχήμα 7">
            <a:extLst>
              <a:ext uri="{FF2B5EF4-FFF2-40B4-BE49-F238E27FC236}">
                <a16:creationId xmlns:a16="http://schemas.microsoft.com/office/drawing/2014/main" id="{73569F43-AF35-DFE6-5C3D-DBE178444BA4}"/>
              </a:ext>
            </a:extLst>
          </p:cNvPr>
          <p:cNvSpPr/>
          <p:nvPr userDrawn="1"/>
        </p:nvSpPr>
        <p:spPr>
          <a:xfrm>
            <a:off x="6716395" y="300945"/>
            <a:ext cx="2999105" cy="271780"/>
          </a:xfrm>
          <a:custGeom>
            <a:avLst/>
            <a:gdLst>
              <a:gd name="connsiteX0" fmla="*/ 0 w 2999173"/>
              <a:gd name="connsiteY0" fmla="*/ 272034 h 272033"/>
              <a:gd name="connsiteX1" fmla="*/ 2999174 w 2999173"/>
              <a:gd name="connsiteY1" fmla="*/ 272034 h 272033"/>
              <a:gd name="connsiteX2" fmla="*/ 2999174 w 2999173"/>
              <a:gd name="connsiteY2" fmla="*/ 0 h 272033"/>
              <a:gd name="connsiteX3" fmla="*/ 300437 w 2999173"/>
              <a:gd name="connsiteY3" fmla="*/ 0 h 272033"/>
              <a:gd name="connsiteX4" fmla="*/ 0 w 2999173"/>
              <a:gd name="connsiteY4" fmla="*/ 272034 h 272033"/>
              <a:gd name="connsiteX5" fmla="*/ 0 w 2999173"/>
              <a:gd name="connsiteY5" fmla="*/ 272034 h 272033"/>
              <a:gd name="connsiteX6" fmla="*/ 0 w 2999173"/>
              <a:gd name="connsiteY6" fmla="*/ 272034 h 2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173" h="272033">
                <a:moveTo>
                  <a:pt x="0" y="272034"/>
                </a:moveTo>
                <a:lnTo>
                  <a:pt x="2999174" y="272034"/>
                </a:lnTo>
                <a:lnTo>
                  <a:pt x="2999174" y="0"/>
                </a:lnTo>
                <a:lnTo>
                  <a:pt x="300437" y="0"/>
                </a:lnTo>
                <a:lnTo>
                  <a:pt x="0" y="272034"/>
                </a:lnTo>
                <a:lnTo>
                  <a:pt x="0" y="272034"/>
                </a:lnTo>
                <a:lnTo>
                  <a:pt x="0" y="272034"/>
                </a:lnTo>
                <a:close/>
              </a:path>
            </a:pathLst>
          </a:custGeom>
          <a:solidFill>
            <a:srgbClr val="1283B1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21261EFD-FCBC-E506-828B-54F93B68E2A1}"/>
              </a:ext>
            </a:extLst>
          </p:cNvPr>
          <p:cNvSpPr/>
          <p:nvPr userDrawn="1"/>
        </p:nvSpPr>
        <p:spPr>
          <a:xfrm>
            <a:off x="1" y="527006"/>
            <a:ext cx="6341744" cy="45719"/>
          </a:xfrm>
          <a:custGeom>
            <a:avLst/>
            <a:gdLst>
              <a:gd name="connsiteX0" fmla="*/ 0 w 4679383"/>
              <a:gd name="connsiteY0" fmla="*/ 0 h 39604"/>
              <a:gd name="connsiteX1" fmla="*/ 4679384 w 4679383"/>
              <a:gd name="connsiteY1" fmla="*/ 0 h 39604"/>
              <a:gd name="connsiteX2" fmla="*/ 4679384 w 4679383"/>
              <a:gd name="connsiteY2" fmla="*/ 39605 h 39604"/>
              <a:gd name="connsiteX3" fmla="*/ 0 w 4679383"/>
              <a:gd name="connsiteY3" fmla="*/ 39605 h 39604"/>
              <a:gd name="connsiteX4" fmla="*/ 0 w 4679383"/>
              <a:gd name="connsiteY4" fmla="*/ 0 h 39604"/>
              <a:gd name="connsiteX5" fmla="*/ 0 w 4679383"/>
              <a:gd name="connsiteY5" fmla="*/ 0 h 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9383" h="39604">
                <a:moveTo>
                  <a:pt x="0" y="0"/>
                </a:moveTo>
                <a:lnTo>
                  <a:pt x="4679384" y="0"/>
                </a:lnTo>
                <a:lnTo>
                  <a:pt x="4679384" y="39605"/>
                </a:lnTo>
                <a:lnTo>
                  <a:pt x="0" y="3960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3319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12" name="Γραφικό 470">
            <a:extLst>
              <a:ext uri="{FF2B5EF4-FFF2-40B4-BE49-F238E27FC236}">
                <a16:creationId xmlns:a16="http://schemas.microsoft.com/office/drawing/2014/main" id="{7C6950E0-237D-F26B-8428-35A04BE39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354285"/>
            <a:ext cx="1183640" cy="165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D20350-9831-4AF3-893B-56C2036E1DF3}"/>
              </a:ext>
            </a:extLst>
          </p:cNvPr>
          <p:cNvSpPr/>
          <p:nvPr userDrawn="1"/>
        </p:nvSpPr>
        <p:spPr>
          <a:xfrm>
            <a:off x="0" y="6284509"/>
            <a:ext cx="9715500" cy="635620"/>
          </a:xfrm>
          <a:prstGeom prst="rect">
            <a:avLst/>
          </a:prstGeom>
          <a:solidFill>
            <a:srgbClr val="1283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" name="Text Box 218">
            <a:extLst>
              <a:ext uri="{FF2B5EF4-FFF2-40B4-BE49-F238E27FC236}">
                <a16:creationId xmlns:a16="http://schemas.microsoft.com/office/drawing/2014/main" id="{D8A5039B-BB59-422C-8E19-D55440FBA725}"/>
              </a:ext>
            </a:extLst>
          </p:cNvPr>
          <p:cNvSpPr txBox="1"/>
          <p:nvPr userDrawn="1"/>
        </p:nvSpPr>
        <p:spPr>
          <a:xfrm>
            <a:off x="1251075" y="6365821"/>
            <a:ext cx="2828853" cy="45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DIAMOND project has received funding from the European Union’s HORIZON EUROPE Research and Innovation Programme under grant agreement No 101081179.</a:t>
            </a:r>
            <a:endParaRPr lang="en-US" sz="700" dirty="0">
              <a:solidFill>
                <a:srgbClr val="404141"/>
              </a:solidFill>
              <a:effectLst/>
              <a:latin typeface="Tahoma" panose="020B060403050404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Picture 9">
            <a:extLst>
              <a:ext uri="{FF2B5EF4-FFF2-40B4-BE49-F238E27FC236}">
                <a16:creationId xmlns:a16="http://schemas.microsoft.com/office/drawing/2014/main" id="{7CD460A3-331F-410B-99B0-0E6BCDF086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929" y="6378069"/>
            <a:ext cx="673423" cy="44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40794" y="6220681"/>
            <a:ext cx="226695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7E27B2-7A13-4C28-8212-6359B2836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"/>
            <a:ext cx="9715500" cy="6850532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596138E-3060-28F6-3E9C-778ACBC82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15615" y="6388926"/>
            <a:ext cx="305530" cy="24622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416EE1C3-C738-AA18-37DA-D60EB5972A4B}"/>
              </a:ext>
            </a:extLst>
          </p:cNvPr>
          <p:cNvSpPr txBox="1">
            <a:spLocks/>
          </p:cNvSpPr>
          <p:nvPr userDrawn="1"/>
        </p:nvSpPr>
        <p:spPr>
          <a:xfrm>
            <a:off x="6929529" y="6296101"/>
            <a:ext cx="1500464" cy="254901"/>
          </a:xfrm>
          <a:prstGeom prst="rect">
            <a:avLst/>
          </a:prstGeom>
        </p:spPr>
        <p:txBody>
          <a:bodyPr vert="horz" wrap="square" lIns="0" tIns="859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41">
              <a:lnSpc>
                <a:spcPct val="100000"/>
              </a:lnSpc>
              <a:spcBef>
                <a:spcPts val="68"/>
              </a:spcBef>
            </a:pPr>
            <a:r>
              <a:rPr lang="en-US" sz="1600" spc="-5" dirty="0">
                <a:solidFill>
                  <a:srgbClr val="FFFFFF"/>
                </a:solidFill>
                <a:latin typeface="Anton"/>
                <a:cs typeface="Anton"/>
              </a:rPr>
              <a:t>#ClimateDiamond</a:t>
            </a:r>
            <a:endParaRPr lang="en-US" sz="2400" dirty="0">
              <a:solidFill>
                <a:srgbClr val="FFFFFF"/>
              </a:solidFill>
              <a:latin typeface="Anton"/>
              <a:cs typeface="Anton"/>
            </a:endParaRPr>
          </a:p>
        </p:txBody>
      </p:sp>
      <p:sp>
        <p:nvSpPr>
          <p:cNvPr id="10" name="Text Box 218">
            <a:extLst>
              <a:ext uri="{FF2B5EF4-FFF2-40B4-BE49-F238E27FC236}">
                <a16:creationId xmlns:a16="http://schemas.microsoft.com/office/drawing/2014/main" id="{FF6F231A-19FB-466F-A98D-D7E95E5F9509}"/>
              </a:ext>
            </a:extLst>
          </p:cNvPr>
          <p:cNvSpPr txBox="1"/>
          <p:nvPr userDrawn="1"/>
        </p:nvSpPr>
        <p:spPr>
          <a:xfrm>
            <a:off x="941433" y="6266798"/>
            <a:ext cx="3426507" cy="45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DIAMOND project has received funding from the European Union’s HORIZON EUROPE Research and Innovation Programme under grant agreement No 101081179.</a:t>
            </a:r>
            <a:endParaRPr lang="en-US" sz="7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Picture 9">
            <a:extLst>
              <a:ext uri="{FF2B5EF4-FFF2-40B4-BE49-F238E27FC236}">
                <a16:creationId xmlns:a16="http://schemas.microsoft.com/office/drawing/2014/main" id="{DF60E228-E16A-4DF6-9EBD-C53045A90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005" y="6290224"/>
            <a:ext cx="673423" cy="44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Εικόνα 13">
            <a:extLst>
              <a:ext uri="{FF2B5EF4-FFF2-40B4-BE49-F238E27FC236}">
                <a16:creationId xmlns:a16="http://schemas.microsoft.com/office/drawing/2014/main" id="{01307609-A9D5-4A13-AE2C-93F77B797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2" y="261005"/>
            <a:ext cx="1441815" cy="202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E44AB-AC2F-4CE0-BC63-B2492A16A9F7}"/>
              </a:ext>
            </a:extLst>
          </p:cNvPr>
          <p:cNvSpPr txBox="1"/>
          <p:nvPr userDrawn="1"/>
        </p:nvSpPr>
        <p:spPr>
          <a:xfrm>
            <a:off x="1048208" y="737267"/>
            <a:ext cx="3862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Thank</a:t>
            </a:r>
            <a:r>
              <a:rPr lang="en-US" sz="4800" b="1" dirty="0">
                <a:latin typeface="+mj-lt"/>
                <a:ea typeface="Roboto" panose="02000000000000000000" pitchFamily="2" charset="0"/>
              </a:rPr>
              <a:t> </a:t>
            </a:r>
            <a:r>
              <a:rPr lang="en-US" sz="4800" b="1" dirty="0">
                <a:solidFill>
                  <a:srgbClr val="DADF44"/>
                </a:solidFill>
                <a:latin typeface="+mj-lt"/>
                <a:ea typeface="Roboto" panose="02000000000000000000" pitchFamily="2" charset="0"/>
              </a:rPr>
              <a:t>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ACEB96-2606-5DA2-1353-370DE68C3D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41"/>
            <a:ext cx="9715500" cy="684971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D68CE1D-6BB2-B30F-874D-F3DD840756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6" y="414581"/>
            <a:ext cx="2313261" cy="325464"/>
          </a:xfrm>
          <a:prstGeom prst="rect">
            <a:avLst/>
          </a:prstGeom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D8D17AAB-D9D7-7792-89AA-EDBD9CC107B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070383" y="6467861"/>
            <a:ext cx="305530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218">
            <a:extLst>
              <a:ext uri="{FF2B5EF4-FFF2-40B4-BE49-F238E27FC236}">
                <a16:creationId xmlns:a16="http://schemas.microsoft.com/office/drawing/2014/main" id="{CAAA9F88-DB4B-340C-E8BF-AA3E357F2248}"/>
              </a:ext>
            </a:extLst>
          </p:cNvPr>
          <p:cNvSpPr txBox="1"/>
          <p:nvPr userDrawn="1"/>
        </p:nvSpPr>
        <p:spPr>
          <a:xfrm>
            <a:off x="941433" y="6266798"/>
            <a:ext cx="3426507" cy="45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The DIAMOND project has received funding from the European Union’s HORIZON EUROPE Research and Innovation Programme under grant agreement No 101081179.</a:t>
            </a:r>
            <a:endParaRPr lang="en-US" sz="7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9" descr="Picture 9">
            <a:extLst>
              <a:ext uri="{FF2B5EF4-FFF2-40B4-BE49-F238E27FC236}">
                <a16:creationId xmlns:a16="http://schemas.microsoft.com/office/drawing/2014/main" id="{28C677C4-167D-350E-22C9-9C11B8D005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4005" y="6290224"/>
            <a:ext cx="673423" cy="4485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r" defTabSz="7290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23478F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182262" marR="0" indent="-182262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1pPr>
      <a:lvl2pPr marL="575566" marR="0" indent="-211041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2pPr>
      <a:lvl3pPr marL="996370" marR="0" indent="-267319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3pPr>
      <a:lvl4pPr marL="1379989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4pPr>
      <a:lvl5pPr marL="1744515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5pPr>
      <a:lvl6pPr marL="2109041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6pPr>
      <a:lvl7pPr marL="2473566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7pPr>
      <a:lvl8pPr marL="2838092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8pPr>
      <a:lvl9pPr marL="3202617" marR="0" indent="-286413" algn="l" defTabSz="7290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Roboto Regular"/>
          <a:ea typeface="Roboto Regular"/>
          <a:cs typeface="Roboto Regular"/>
          <a:sym typeface="Roboto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2" userDrawn="1">
          <p15:clr>
            <a:srgbClr val="F26B43"/>
          </p15:clr>
        </p15:guide>
        <p15:guide id="2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ikas@epu.ntua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_doukas@epu.ntua.g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>
            <a:extLst>
              <a:ext uri="{FF2B5EF4-FFF2-40B4-BE49-F238E27FC236}">
                <a16:creationId xmlns:a16="http://schemas.microsoft.com/office/drawing/2014/main" id="{4A3705C7-4C4E-A455-A096-E075E03B01F5}"/>
              </a:ext>
            </a:extLst>
          </p:cNvPr>
          <p:cNvSpPr txBox="1"/>
          <p:nvPr/>
        </p:nvSpPr>
        <p:spPr>
          <a:xfrm>
            <a:off x="263774" y="4773740"/>
            <a:ext cx="4110885" cy="262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862" tIns="44862" rIns="44862" bIns="44862">
            <a:spAutoFit/>
          </a:bodyPr>
          <a:lstStyle/>
          <a:p>
            <a:pPr defTabSz="914422">
              <a:lnSpc>
                <a:spcPct val="110000"/>
              </a:lnSpc>
              <a:defRPr sz="1200">
                <a:solidFill>
                  <a:srgbClr val="4AB46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Roboto Regular" panose="02000000000000000000" pitchFamily="2" charset="0"/>
              </a:rPr>
              <a:t>ATHENS KICK-OFF MEETING (KOM) 8-9 SEPTEMBER 2022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33AC98-730A-9679-B5CA-3034AE442EA1}"/>
              </a:ext>
            </a:extLst>
          </p:cNvPr>
          <p:cNvSpPr txBox="1"/>
          <p:nvPr/>
        </p:nvSpPr>
        <p:spPr>
          <a:xfrm>
            <a:off x="263774" y="5359266"/>
            <a:ext cx="3303484" cy="24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22">
              <a:lnSpc>
                <a:spcPct val="90000"/>
              </a:lnSpc>
              <a:spcBef>
                <a:spcPts val="1000"/>
              </a:spcBef>
              <a:defRPr sz="1100" b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Dr. Alexandros </a:t>
            </a:r>
            <a:r>
              <a:rPr dirty="0" err="1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Nikas</a:t>
            </a: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, Prof. </a:t>
            </a:r>
            <a:r>
              <a:rPr dirty="0" err="1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Haris</a:t>
            </a: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Doukas</a:t>
            </a: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Roboto Regular" panose="02000000000000000000" pitchFamily="2" charset="0"/>
                <a:cs typeface="Segoe UI" panose="020B0502040204020203" pitchFamily="34" charset="0"/>
              </a:rPr>
              <a:t> (NTUA)</a:t>
            </a:r>
          </a:p>
        </p:txBody>
      </p:sp>
      <p:sp>
        <p:nvSpPr>
          <p:cNvPr id="6" name="Text Box 218">
            <a:extLst>
              <a:ext uri="{FF2B5EF4-FFF2-40B4-BE49-F238E27FC236}">
                <a16:creationId xmlns:a16="http://schemas.microsoft.com/office/drawing/2014/main" id="{975B6AE6-6750-94BD-594B-5A4727118333}"/>
              </a:ext>
            </a:extLst>
          </p:cNvPr>
          <p:cNvSpPr txBox="1"/>
          <p:nvPr/>
        </p:nvSpPr>
        <p:spPr>
          <a:xfrm>
            <a:off x="207667" y="3517054"/>
            <a:ext cx="4995801" cy="270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15000"/>
              </a:lnSpc>
              <a:defRPr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endParaRPr dirty="0">
              <a:solidFill>
                <a:srgbClr val="1885B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Google Shape;798;p45">
            <a:extLst>
              <a:ext uri="{FF2B5EF4-FFF2-40B4-BE49-F238E27FC236}">
                <a16:creationId xmlns:a16="http://schemas.microsoft.com/office/drawing/2014/main" id="{89FD8B47-BE5B-93B8-AB4F-BCC56B72A3F7}"/>
              </a:ext>
            </a:extLst>
          </p:cNvPr>
          <p:cNvSpPr txBox="1">
            <a:spLocks/>
          </p:cNvSpPr>
          <p:nvPr/>
        </p:nvSpPr>
        <p:spPr>
          <a:xfrm>
            <a:off x="1" y="3124266"/>
            <a:ext cx="5110986" cy="66305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2pPr>
            <a:lvl3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3pPr>
            <a:lvl4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4pPr>
            <a:lvl5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5pPr>
            <a:lvl6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6pPr>
            <a:lvl7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7pPr>
            <a:lvl8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8pPr>
            <a:lvl9pPr marL="0" marR="0" indent="0" algn="r" defTabSz="7290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solidFill>
                  <a:srgbClr val="23478F"/>
                </a:solidFill>
                <a:uFillTx/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171450" algn="l" hangingPunct="1"/>
            <a:r>
              <a:rPr lang="en-US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Be Vietnam Pro Black"/>
                <a:sym typeface="Be Vietnam Pro Black"/>
              </a:rPr>
              <a:t>Project Overview</a:t>
            </a:r>
            <a:endParaRPr lang="en-US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Be Vietnam Pro"/>
              <a:sym typeface="Be Vietnam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55C7D-6219-3BD5-10FB-996074AC878E}"/>
              </a:ext>
            </a:extLst>
          </p:cNvPr>
          <p:cNvSpPr txBox="1"/>
          <p:nvPr/>
        </p:nvSpPr>
        <p:spPr>
          <a:xfrm>
            <a:off x="0" y="3804839"/>
            <a:ext cx="4857750" cy="523220"/>
          </a:xfrm>
          <a:prstGeom prst="rect">
            <a:avLst/>
          </a:prstGeom>
          <a:solidFill>
            <a:srgbClr val="DADC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/>
            <a:r>
              <a:rPr lang="en-US" sz="1400" dirty="0">
                <a:solidFill>
                  <a:srgbClr val="1283B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Delivering the next generation of open Integrated Assessment M</a:t>
            </a:r>
            <a:r>
              <a:rPr lang="el-GR" sz="1400">
                <a:solidFill>
                  <a:srgbClr val="1283B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Ο</a:t>
            </a:r>
            <a:r>
              <a:rPr lang="en-US" sz="1400">
                <a:solidFill>
                  <a:srgbClr val="1283B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dels</a:t>
            </a:r>
            <a:r>
              <a:rPr lang="en-US" sz="1400" dirty="0">
                <a:solidFill>
                  <a:srgbClr val="1283B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 for Net-zero, sustainable Development</a:t>
            </a:r>
            <a:endParaRPr lang="en-US" sz="1000" dirty="0">
              <a:solidFill>
                <a:srgbClr val="1283B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D8D54-8D50-3FA3-AFAF-B9172C1D07D0}"/>
              </a:ext>
            </a:extLst>
          </p:cNvPr>
          <p:cNvSpPr txBox="1"/>
          <p:nvPr/>
        </p:nvSpPr>
        <p:spPr>
          <a:xfrm>
            <a:off x="954891" y="756532"/>
            <a:ext cx="2222443" cy="253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1283B1"/>
                </a:solidFill>
                <a:effectLst/>
                <a:latin typeface="Segoe UI Black" panose="020B0A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www.climate-diamond.eu</a:t>
            </a:r>
            <a:endParaRPr lang="en-US" sz="800" dirty="0">
              <a:solidFill>
                <a:srgbClr val="1283B1"/>
              </a:solidFill>
              <a:effectLst/>
              <a:latin typeface="Tahoma" panose="020B060403050404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F97DE27-7511-A950-0E68-BD75DC3B6726}"/>
              </a:ext>
            </a:extLst>
          </p:cNvPr>
          <p:cNvGrpSpPr/>
          <p:nvPr/>
        </p:nvGrpSpPr>
        <p:grpSpPr>
          <a:xfrm>
            <a:off x="985391" y="5404409"/>
            <a:ext cx="1223086" cy="182818"/>
            <a:chOff x="956816" y="5257851"/>
            <a:chExt cx="1223086" cy="182818"/>
          </a:xfrm>
        </p:grpSpPr>
        <p:grpSp>
          <p:nvGrpSpPr>
            <p:cNvPr id="10" name="Γραφικό 1">
              <a:extLst>
                <a:ext uri="{FF2B5EF4-FFF2-40B4-BE49-F238E27FC236}">
                  <a16:creationId xmlns:a16="http://schemas.microsoft.com/office/drawing/2014/main" id="{BD470278-E3E9-672F-2E88-03BDE470F08D}"/>
                </a:ext>
              </a:extLst>
            </p:cNvPr>
            <p:cNvGrpSpPr/>
            <p:nvPr/>
          </p:nvGrpSpPr>
          <p:grpSpPr>
            <a:xfrm>
              <a:off x="956816" y="5257851"/>
              <a:ext cx="182818" cy="182818"/>
              <a:chOff x="956816" y="5257851"/>
              <a:chExt cx="182818" cy="1828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4EFB900-3FD5-6605-6D2E-00142EF41EC3}"/>
                  </a:ext>
                </a:extLst>
              </p:cNvPr>
              <p:cNvSpPr/>
              <p:nvPr/>
            </p:nvSpPr>
            <p:spPr>
              <a:xfrm>
                <a:off x="956816" y="5257851"/>
                <a:ext cx="182818" cy="182818"/>
              </a:xfrm>
              <a:custGeom>
                <a:avLst/>
                <a:gdLst>
                  <a:gd name="connsiteX0" fmla="*/ 182818 w 182818"/>
                  <a:gd name="connsiteY0" fmla="*/ 91409 h 182818"/>
                  <a:gd name="connsiteX1" fmla="*/ 91409 w 182818"/>
                  <a:gd name="connsiteY1" fmla="*/ 182818 h 182818"/>
                  <a:gd name="connsiteX2" fmla="*/ 0 w 182818"/>
                  <a:gd name="connsiteY2" fmla="*/ 91409 h 182818"/>
                  <a:gd name="connsiteX3" fmla="*/ 91409 w 182818"/>
                  <a:gd name="connsiteY3" fmla="*/ 0 h 182818"/>
                  <a:gd name="connsiteX4" fmla="*/ 182818 w 182818"/>
                  <a:gd name="connsiteY4" fmla="*/ 91409 h 18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18" h="182818">
                    <a:moveTo>
                      <a:pt x="182818" y="91409"/>
                    </a:moveTo>
                    <a:cubicBezTo>
                      <a:pt x="182818" y="141893"/>
                      <a:pt x="141893" y="182818"/>
                      <a:pt x="91409" y="182818"/>
                    </a:cubicBezTo>
                    <a:cubicBezTo>
                      <a:pt x="40925" y="182818"/>
                      <a:pt x="0" y="141893"/>
                      <a:pt x="0" y="91409"/>
                    </a:cubicBezTo>
                    <a:cubicBezTo>
                      <a:pt x="0" y="40925"/>
                      <a:pt x="40925" y="0"/>
                      <a:pt x="91409" y="0"/>
                    </a:cubicBezTo>
                    <a:cubicBezTo>
                      <a:pt x="141893" y="0"/>
                      <a:pt x="182818" y="40925"/>
                      <a:pt x="182818" y="91409"/>
                    </a:cubicBezTo>
                    <a:close/>
                  </a:path>
                </a:pathLst>
              </a:custGeom>
              <a:solidFill>
                <a:srgbClr val="010201"/>
              </a:solidFill>
              <a:ln w="1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" name="Γραφικό 1">
                <a:extLst>
                  <a:ext uri="{FF2B5EF4-FFF2-40B4-BE49-F238E27FC236}">
                    <a16:creationId xmlns:a16="http://schemas.microsoft.com/office/drawing/2014/main" id="{E9EB56ED-007A-8C3F-61D0-CCB132C67F9A}"/>
                  </a:ext>
                </a:extLst>
              </p:cNvPr>
              <p:cNvGrpSpPr/>
              <p:nvPr/>
            </p:nvGrpSpPr>
            <p:grpSpPr>
              <a:xfrm>
                <a:off x="990657" y="5291693"/>
                <a:ext cx="115134" cy="115134"/>
                <a:chOff x="990657" y="5291693"/>
                <a:chExt cx="115134" cy="115134"/>
              </a:xfrm>
              <a:solidFill>
                <a:srgbClr val="FFFFFF"/>
              </a:solidFill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44D8747-464A-C2E2-B3F7-EFDBDEA822F7}"/>
                    </a:ext>
                  </a:extLst>
                </p:cNvPr>
                <p:cNvSpPr/>
                <p:nvPr/>
              </p:nvSpPr>
              <p:spPr>
                <a:xfrm>
                  <a:off x="990657" y="5291693"/>
                  <a:ext cx="115134" cy="115134"/>
                </a:xfrm>
                <a:custGeom>
                  <a:avLst/>
                  <a:gdLst>
                    <a:gd name="connsiteX0" fmla="*/ 57567 w 115134"/>
                    <a:gd name="connsiteY0" fmla="*/ 10373 h 115134"/>
                    <a:gd name="connsiteX1" fmla="*/ 80819 w 115134"/>
                    <a:gd name="connsiteY1" fmla="*/ 10712 h 115134"/>
                    <a:gd name="connsiteX2" fmla="*/ 91504 w 115134"/>
                    <a:gd name="connsiteY2" fmla="*/ 12689 h 115134"/>
                    <a:gd name="connsiteX3" fmla="*/ 98126 w 115134"/>
                    <a:gd name="connsiteY3" fmla="*/ 16995 h 115134"/>
                    <a:gd name="connsiteX4" fmla="*/ 102432 w 115134"/>
                    <a:gd name="connsiteY4" fmla="*/ 23617 h 115134"/>
                    <a:gd name="connsiteX5" fmla="*/ 104409 w 115134"/>
                    <a:gd name="connsiteY5" fmla="*/ 34302 h 115134"/>
                    <a:gd name="connsiteX6" fmla="*/ 104748 w 115134"/>
                    <a:gd name="connsiteY6" fmla="*/ 57554 h 115134"/>
                    <a:gd name="connsiteX7" fmla="*/ 104409 w 115134"/>
                    <a:gd name="connsiteY7" fmla="*/ 80806 h 115134"/>
                    <a:gd name="connsiteX8" fmla="*/ 102432 w 115134"/>
                    <a:gd name="connsiteY8" fmla="*/ 91490 h 115134"/>
                    <a:gd name="connsiteX9" fmla="*/ 98126 w 115134"/>
                    <a:gd name="connsiteY9" fmla="*/ 98113 h 115134"/>
                    <a:gd name="connsiteX10" fmla="*/ 91504 w 115134"/>
                    <a:gd name="connsiteY10" fmla="*/ 102419 h 115134"/>
                    <a:gd name="connsiteX11" fmla="*/ 80819 w 115134"/>
                    <a:gd name="connsiteY11" fmla="*/ 104396 h 115134"/>
                    <a:gd name="connsiteX12" fmla="*/ 57567 w 115134"/>
                    <a:gd name="connsiteY12" fmla="*/ 104735 h 115134"/>
                    <a:gd name="connsiteX13" fmla="*/ 34316 w 115134"/>
                    <a:gd name="connsiteY13" fmla="*/ 104396 h 115134"/>
                    <a:gd name="connsiteX14" fmla="*/ 23631 w 115134"/>
                    <a:gd name="connsiteY14" fmla="*/ 102419 h 115134"/>
                    <a:gd name="connsiteX15" fmla="*/ 17009 w 115134"/>
                    <a:gd name="connsiteY15" fmla="*/ 98113 h 115134"/>
                    <a:gd name="connsiteX16" fmla="*/ 12702 w 115134"/>
                    <a:gd name="connsiteY16" fmla="*/ 91490 h 115134"/>
                    <a:gd name="connsiteX17" fmla="*/ 10725 w 115134"/>
                    <a:gd name="connsiteY17" fmla="*/ 80806 h 115134"/>
                    <a:gd name="connsiteX18" fmla="*/ 10387 w 115134"/>
                    <a:gd name="connsiteY18" fmla="*/ 57554 h 115134"/>
                    <a:gd name="connsiteX19" fmla="*/ 10725 w 115134"/>
                    <a:gd name="connsiteY19" fmla="*/ 34302 h 115134"/>
                    <a:gd name="connsiteX20" fmla="*/ 12702 w 115134"/>
                    <a:gd name="connsiteY20" fmla="*/ 23617 h 115134"/>
                    <a:gd name="connsiteX21" fmla="*/ 17009 w 115134"/>
                    <a:gd name="connsiteY21" fmla="*/ 16995 h 115134"/>
                    <a:gd name="connsiteX22" fmla="*/ 23631 w 115134"/>
                    <a:gd name="connsiteY22" fmla="*/ 12689 h 115134"/>
                    <a:gd name="connsiteX23" fmla="*/ 34316 w 115134"/>
                    <a:gd name="connsiteY23" fmla="*/ 10712 h 115134"/>
                    <a:gd name="connsiteX24" fmla="*/ 57567 w 115134"/>
                    <a:gd name="connsiteY24" fmla="*/ 10373 h 115134"/>
                    <a:gd name="connsiteX25" fmla="*/ 57567 w 115134"/>
                    <a:gd name="connsiteY25" fmla="*/ 0 h 115134"/>
                    <a:gd name="connsiteX26" fmla="*/ 33842 w 115134"/>
                    <a:gd name="connsiteY26" fmla="*/ 352 h 115134"/>
                    <a:gd name="connsiteX27" fmla="*/ 19866 w 115134"/>
                    <a:gd name="connsiteY27" fmla="*/ 3033 h 115134"/>
                    <a:gd name="connsiteX28" fmla="*/ 9669 w 115134"/>
                    <a:gd name="connsiteY28" fmla="*/ 9669 h 115134"/>
                    <a:gd name="connsiteX29" fmla="*/ 3033 w 115134"/>
                    <a:gd name="connsiteY29" fmla="*/ 19866 h 115134"/>
                    <a:gd name="connsiteX30" fmla="*/ 352 w 115134"/>
                    <a:gd name="connsiteY30" fmla="*/ 33842 h 115134"/>
                    <a:gd name="connsiteX31" fmla="*/ 0 w 115134"/>
                    <a:gd name="connsiteY31" fmla="*/ 57567 h 115134"/>
                    <a:gd name="connsiteX32" fmla="*/ 352 w 115134"/>
                    <a:gd name="connsiteY32" fmla="*/ 81293 h 115134"/>
                    <a:gd name="connsiteX33" fmla="*/ 3033 w 115134"/>
                    <a:gd name="connsiteY33" fmla="*/ 95269 h 115134"/>
                    <a:gd name="connsiteX34" fmla="*/ 9669 w 115134"/>
                    <a:gd name="connsiteY34" fmla="*/ 105466 h 115134"/>
                    <a:gd name="connsiteX35" fmla="*/ 19866 w 115134"/>
                    <a:gd name="connsiteY35" fmla="*/ 112102 h 115134"/>
                    <a:gd name="connsiteX36" fmla="*/ 33842 w 115134"/>
                    <a:gd name="connsiteY36" fmla="*/ 114783 h 115134"/>
                    <a:gd name="connsiteX37" fmla="*/ 57567 w 115134"/>
                    <a:gd name="connsiteY37" fmla="*/ 115135 h 115134"/>
                    <a:gd name="connsiteX38" fmla="*/ 81293 w 115134"/>
                    <a:gd name="connsiteY38" fmla="*/ 114783 h 115134"/>
                    <a:gd name="connsiteX39" fmla="*/ 95268 w 115134"/>
                    <a:gd name="connsiteY39" fmla="*/ 112102 h 115134"/>
                    <a:gd name="connsiteX40" fmla="*/ 105466 w 115134"/>
                    <a:gd name="connsiteY40" fmla="*/ 105466 h 115134"/>
                    <a:gd name="connsiteX41" fmla="*/ 112101 w 115134"/>
                    <a:gd name="connsiteY41" fmla="*/ 95269 h 115134"/>
                    <a:gd name="connsiteX42" fmla="*/ 114783 w 115134"/>
                    <a:gd name="connsiteY42" fmla="*/ 81293 h 115134"/>
                    <a:gd name="connsiteX43" fmla="*/ 115135 w 115134"/>
                    <a:gd name="connsiteY43" fmla="*/ 57567 h 115134"/>
                    <a:gd name="connsiteX44" fmla="*/ 114783 w 115134"/>
                    <a:gd name="connsiteY44" fmla="*/ 33842 h 115134"/>
                    <a:gd name="connsiteX45" fmla="*/ 112101 w 115134"/>
                    <a:gd name="connsiteY45" fmla="*/ 19866 h 115134"/>
                    <a:gd name="connsiteX46" fmla="*/ 105466 w 115134"/>
                    <a:gd name="connsiteY46" fmla="*/ 9669 h 115134"/>
                    <a:gd name="connsiteX47" fmla="*/ 95268 w 115134"/>
                    <a:gd name="connsiteY47" fmla="*/ 3033 h 115134"/>
                    <a:gd name="connsiteX48" fmla="*/ 81293 w 115134"/>
                    <a:gd name="connsiteY48" fmla="*/ 352 h 115134"/>
                    <a:gd name="connsiteX49" fmla="*/ 57567 w 115134"/>
                    <a:gd name="connsiteY49" fmla="*/ 0 h 115134"/>
                    <a:gd name="connsiteX50" fmla="*/ 57567 w 115134"/>
                    <a:gd name="connsiteY50" fmla="*/ 0 h 11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15134" h="115134">
                      <a:moveTo>
                        <a:pt x="57567" y="10373"/>
                      </a:moveTo>
                      <a:cubicBezTo>
                        <a:pt x="72938" y="10373"/>
                        <a:pt x="74752" y="10427"/>
                        <a:pt x="80819" y="10712"/>
                      </a:cubicBezTo>
                      <a:cubicBezTo>
                        <a:pt x="86426" y="10969"/>
                        <a:pt x="89472" y="11904"/>
                        <a:pt x="91504" y="12689"/>
                      </a:cubicBezTo>
                      <a:cubicBezTo>
                        <a:pt x="94185" y="13732"/>
                        <a:pt x="96108" y="14978"/>
                        <a:pt x="98126" y="16995"/>
                      </a:cubicBezTo>
                      <a:cubicBezTo>
                        <a:pt x="100144" y="19013"/>
                        <a:pt x="101390" y="20923"/>
                        <a:pt x="102432" y="23617"/>
                      </a:cubicBezTo>
                      <a:cubicBezTo>
                        <a:pt x="103218" y="25649"/>
                        <a:pt x="104152" y="28696"/>
                        <a:pt x="104409" y="34302"/>
                      </a:cubicBezTo>
                      <a:cubicBezTo>
                        <a:pt x="104680" y="40369"/>
                        <a:pt x="104748" y="42197"/>
                        <a:pt x="104748" y="57554"/>
                      </a:cubicBezTo>
                      <a:cubicBezTo>
                        <a:pt x="104748" y="72911"/>
                        <a:pt x="104694" y="74739"/>
                        <a:pt x="104409" y="80806"/>
                      </a:cubicBezTo>
                      <a:cubicBezTo>
                        <a:pt x="104152" y="86412"/>
                        <a:pt x="103218" y="89459"/>
                        <a:pt x="102432" y="91490"/>
                      </a:cubicBezTo>
                      <a:cubicBezTo>
                        <a:pt x="101390" y="94172"/>
                        <a:pt x="100144" y="96095"/>
                        <a:pt x="98126" y="98113"/>
                      </a:cubicBezTo>
                      <a:cubicBezTo>
                        <a:pt x="96108" y="100130"/>
                        <a:pt x="94199" y="101376"/>
                        <a:pt x="91504" y="102419"/>
                      </a:cubicBezTo>
                      <a:cubicBezTo>
                        <a:pt x="89472" y="103204"/>
                        <a:pt x="86426" y="104139"/>
                        <a:pt x="80819" y="104396"/>
                      </a:cubicBezTo>
                      <a:cubicBezTo>
                        <a:pt x="74752" y="104667"/>
                        <a:pt x="72938" y="104735"/>
                        <a:pt x="57567" y="104735"/>
                      </a:cubicBezTo>
                      <a:cubicBezTo>
                        <a:pt x="42197" y="104735"/>
                        <a:pt x="40382" y="104680"/>
                        <a:pt x="34316" y="104396"/>
                      </a:cubicBezTo>
                      <a:cubicBezTo>
                        <a:pt x="28709" y="104139"/>
                        <a:pt x="25662" y="103204"/>
                        <a:pt x="23631" y="102419"/>
                      </a:cubicBezTo>
                      <a:cubicBezTo>
                        <a:pt x="20950" y="101376"/>
                        <a:pt x="19027" y="100130"/>
                        <a:pt x="17009" y="98113"/>
                      </a:cubicBezTo>
                      <a:cubicBezTo>
                        <a:pt x="14991" y="96095"/>
                        <a:pt x="13745" y="94185"/>
                        <a:pt x="12702" y="91490"/>
                      </a:cubicBezTo>
                      <a:cubicBezTo>
                        <a:pt x="11917" y="89459"/>
                        <a:pt x="10983" y="86412"/>
                        <a:pt x="10725" y="80806"/>
                      </a:cubicBezTo>
                      <a:cubicBezTo>
                        <a:pt x="10454" y="74739"/>
                        <a:pt x="10387" y="72911"/>
                        <a:pt x="10387" y="57554"/>
                      </a:cubicBezTo>
                      <a:cubicBezTo>
                        <a:pt x="10387" y="42197"/>
                        <a:pt x="10441" y="40369"/>
                        <a:pt x="10725" y="34302"/>
                      </a:cubicBezTo>
                      <a:cubicBezTo>
                        <a:pt x="10983" y="28696"/>
                        <a:pt x="11917" y="25649"/>
                        <a:pt x="12702" y="23617"/>
                      </a:cubicBezTo>
                      <a:cubicBezTo>
                        <a:pt x="13745" y="20936"/>
                        <a:pt x="14991" y="19013"/>
                        <a:pt x="17009" y="16995"/>
                      </a:cubicBezTo>
                      <a:cubicBezTo>
                        <a:pt x="19027" y="14978"/>
                        <a:pt x="20936" y="13732"/>
                        <a:pt x="23631" y="12689"/>
                      </a:cubicBezTo>
                      <a:cubicBezTo>
                        <a:pt x="25662" y="11904"/>
                        <a:pt x="28709" y="10969"/>
                        <a:pt x="34316" y="10712"/>
                      </a:cubicBezTo>
                      <a:cubicBezTo>
                        <a:pt x="40382" y="10441"/>
                        <a:pt x="42211" y="10373"/>
                        <a:pt x="57567" y="10373"/>
                      </a:cubicBezTo>
                      <a:moveTo>
                        <a:pt x="57567" y="0"/>
                      </a:moveTo>
                      <a:cubicBezTo>
                        <a:pt x="41940" y="0"/>
                        <a:pt x="39976" y="68"/>
                        <a:pt x="33842" y="352"/>
                      </a:cubicBezTo>
                      <a:cubicBezTo>
                        <a:pt x="27721" y="636"/>
                        <a:pt x="23536" y="1598"/>
                        <a:pt x="19866" y="3033"/>
                      </a:cubicBezTo>
                      <a:cubicBezTo>
                        <a:pt x="16088" y="4510"/>
                        <a:pt x="12879" y="6473"/>
                        <a:pt x="9669" y="9669"/>
                      </a:cubicBezTo>
                      <a:cubicBezTo>
                        <a:pt x="6473" y="12865"/>
                        <a:pt x="4496" y="16074"/>
                        <a:pt x="3033" y="19866"/>
                      </a:cubicBezTo>
                      <a:cubicBezTo>
                        <a:pt x="1612" y="23523"/>
                        <a:pt x="636" y="27707"/>
                        <a:pt x="352" y="33842"/>
                      </a:cubicBezTo>
                      <a:cubicBezTo>
                        <a:pt x="68" y="39976"/>
                        <a:pt x="0" y="41940"/>
                        <a:pt x="0" y="57567"/>
                      </a:cubicBezTo>
                      <a:cubicBezTo>
                        <a:pt x="0" y="73195"/>
                        <a:pt x="68" y="75159"/>
                        <a:pt x="352" y="81293"/>
                      </a:cubicBezTo>
                      <a:cubicBezTo>
                        <a:pt x="636" y="87414"/>
                        <a:pt x="1598" y="91599"/>
                        <a:pt x="3033" y="95269"/>
                      </a:cubicBezTo>
                      <a:cubicBezTo>
                        <a:pt x="4510" y="99047"/>
                        <a:pt x="6473" y="102256"/>
                        <a:pt x="9669" y="105466"/>
                      </a:cubicBezTo>
                      <a:cubicBezTo>
                        <a:pt x="12865" y="108662"/>
                        <a:pt x="16074" y="110639"/>
                        <a:pt x="19866" y="112102"/>
                      </a:cubicBezTo>
                      <a:cubicBezTo>
                        <a:pt x="23523" y="113523"/>
                        <a:pt x="27707" y="114499"/>
                        <a:pt x="33842" y="114783"/>
                      </a:cubicBezTo>
                      <a:cubicBezTo>
                        <a:pt x="39976" y="115067"/>
                        <a:pt x="41940" y="115135"/>
                        <a:pt x="57567" y="115135"/>
                      </a:cubicBezTo>
                      <a:cubicBezTo>
                        <a:pt x="73195" y="115135"/>
                        <a:pt x="75159" y="115067"/>
                        <a:pt x="81293" y="114783"/>
                      </a:cubicBezTo>
                      <a:cubicBezTo>
                        <a:pt x="87414" y="114499"/>
                        <a:pt x="91599" y="113537"/>
                        <a:pt x="95268" y="112102"/>
                      </a:cubicBezTo>
                      <a:cubicBezTo>
                        <a:pt x="99047" y="110625"/>
                        <a:pt x="102256" y="108662"/>
                        <a:pt x="105466" y="105466"/>
                      </a:cubicBezTo>
                      <a:cubicBezTo>
                        <a:pt x="108662" y="102270"/>
                        <a:pt x="110639" y="99060"/>
                        <a:pt x="112101" y="95269"/>
                      </a:cubicBezTo>
                      <a:cubicBezTo>
                        <a:pt x="113523" y="91612"/>
                        <a:pt x="114498" y="87428"/>
                        <a:pt x="114783" y="81293"/>
                      </a:cubicBezTo>
                      <a:cubicBezTo>
                        <a:pt x="115067" y="75159"/>
                        <a:pt x="115135" y="73195"/>
                        <a:pt x="115135" y="57567"/>
                      </a:cubicBezTo>
                      <a:cubicBezTo>
                        <a:pt x="115135" y="41940"/>
                        <a:pt x="115067" y="39976"/>
                        <a:pt x="114783" y="33842"/>
                      </a:cubicBezTo>
                      <a:cubicBezTo>
                        <a:pt x="114498" y="27721"/>
                        <a:pt x="113537" y="23536"/>
                        <a:pt x="112101" y="19866"/>
                      </a:cubicBezTo>
                      <a:cubicBezTo>
                        <a:pt x="110625" y="16088"/>
                        <a:pt x="108662" y="12879"/>
                        <a:pt x="105466" y="9669"/>
                      </a:cubicBezTo>
                      <a:cubicBezTo>
                        <a:pt x="102270" y="6473"/>
                        <a:pt x="99060" y="4496"/>
                        <a:pt x="95268" y="3033"/>
                      </a:cubicBezTo>
                      <a:cubicBezTo>
                        <a:pt x="91612" y="1612"/>
                        <a:pt x="87428" y="636"/>
                        <a:pt x="81293" y="352"/>
                      </a:cubicBezTo>
                      <a:cubicBezTo>
                        <a:pt x="75159" y="68"/>
                        <a:pt x="73195" y="0"/>
                        <a:pt x="57567" y="0"/>
                      </a:cubicBezTo>
                      <a:lnTo>
                        <a:pt x="575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2B34B1D-A788-B084-6215-799F4394DEE7}"/>
                    </a:ext>
                  </a:extLst>
                </p:cNvPr>
                <p:cNvSpPr/>
                <p:nvPr/>
              </p:nvSpPr>
              <p:spPr>
                <a:xfrm>
                  <a:off x="1018676" y="5319698"/>
                  <a:ext cx="59097" cy="59097"/>
                </a:xfrm>
                <a:custGeom>
                  <a:avLst/>
                  <a:gdLst>
                    <a:gd name="connsiteX0" fmla="*/ 29549 w 59097"/>
                    <a:gd name="connsiteY0" fmla="*/ 0 h 59097"/>
                    <a:gd name="connsiteX1" fmla="*/ 0 w 59097"/>
                    <a:gd name="connsiteY1" fmla="*/ 29549 h 59097"/>
                    <a:gd name="connsiteX2" fmla="*/ 29549 w 59097"/>
                    <a:gd name="connsiteY2" fmla="*/ 59098 h 59097"/>
                    <a:gd name="connsiteX3" fmla="*/ 59098 w 59097"/>
                    <a:gd name="connsiteY3" fmla="*/ 29549 h 59097"/>
                    <a:gd name="connsiteX4" fmla="*/ 29549 w 59097"/>
                    <a:gd name="connsiteY4" fmla="*/ 0 h 59097"/>
                    <a:gd name="connsiteX5" fmla="*/ 29549 w 59097"/>
                    <a:gd name="connsiteY5" fmla="*/ 48738 h 59097"/>
                    <a:gd name="connsiteX6" fmla="*/ 10360 w 59097"/>
                    <a:gd name="connsiteY6" fmla="*/ 29549 h 59097"/>
                    <a:gd name="connsiteX7" fmla="*/ 29549 w 59097"/>
                    <a:gd name="connsiteY7" fmla="*/ 10360 h 59097"/>
                    <a:gd name="connsiteX8" fmla="*/ 48738 w 59097"/>
                    <a:gd name="connsiteY8" fmla="*/ 29549 h 59097"/>
                    <a:gd name="connsiteX9" fmla="*/ 29549 w 59097"/>
                    <a:gd name="connsiteY9" fmla="*/ 48738 h 5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97" h="59097">
                      <a:moveTo>
                        <a:pt x="29549" y="0"/>
                      </a:moveTo>
                      <a:cubicBezTo>
                        <a:pt x="13231" y="0"/>
                        <a:pt x="0" y="13231"/>
                        <a:pt x="0" y="29549"/>
                      </a:cubicBezTo>
                      <a:cubicBezTo>
                        <a:pt x="0" y="45867"/>
                        <a:pt x="13231" y="59098"/>
                        <a:pt x="29549" y="59098"/>
                      </a:cubicBezTo>
                      <a:cubicBezTo>
                        <a:pt x="45867" y="59098"/>
                        <a:pt x="59098" y="45867"/>
                        <a:pt x="59098" y="29549"/>
                      </a:cubicBezTo>
                      <a:cubicBezTo>
                        <a:pt x="59098" y="13231"/>
                        <a:pt x="45867" y="0"/>
                        <a:pt x="29549" y="0"/>
                      </a:cubicBezTo>
                      <a:close/>
                      <a:moveTo>
                        <a:pt x="29549" y="48738"/>
                      </a:moveTo>
                      <a:cubicBezTo>
                        <a:pt x="18959" y="48738"/>
                        <a:pt x="10360" y="40152"/>
                        <a:pt x="10360" y="29549"/>
                      </a:cubicBezTo>
                      <a:cubicBezTo>
                        <a:pt x="10360" y="18945"/>
                        <a:pt x="18945" y="10360"/>
                        <a:pt x="29549" y="10360"/>
                      </a:cubicBezTo>
                      <a:cubicBezTo>
                        <a:pt x="40152" y="10360"/>
                        <a:pt x="48738" y="18945"/>
                        <a:pt x="48738" y="29549"/>
                      </a:cubicBezTo>
                      <a:cubicBezTo>
                        <a:pt x="48738" y="40152"/>
                        <a:pt x="40152" y="48738"/>
                        <a:pt x="29549" y="48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EE72AC6-01C7-859C-922E-FFDD5D3F1200}"/>
                    </a:ext>
                  </a:extLst>
                </p:cNvPr>
                <p:cNvSpPr/>
                <p:nvPr/>
              </p:nvSpPr>
              <p:spPr>
                <a:xfrm>
                  <a:off x="1072045" y="5311627"/>
                  <a:ext cx="13812" cy="13812"/>
                </a:xfrm>
                <a:custGeom>
                  <a:avLst/>
                  <a:gdLst>
                    <a:gd name="connsiteX0" fmla="*/ 13813 w 13812"/>
                    <a:gd name="connsiteY0" fmla="*/ 6906 h 13812"/>
                    <a:gd name="connsiteX1" fmla="*/ 6906 w 13812"/>
                    <a:gd name="connsiteY1" fmla="*/ 13813 h 13812"/>
                    <a:gd name="connsiteX2" fmla="*/ 0 w 13812"/>
                    <a:gd name="connsiteY2" fmla="*/ 6906 h 13812"/>
                    <a:gd name="connsiteX3" fmla="*/ 6906 w 13812"/>
                    <a:gd name="connsiteY3" fmla="*/ 0 h 13812"/>
                    <a:gd name="connsiteX4" fmla="*/ 13813 w 13812"/>
                    <a:gd name="connsiteY4" fmla="*/ 6906 h 1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12" h="13812">
                      <a:moveTo>
                        <a:pt x="13813" y="6906"/>
                      </a:moveTo>
                      <a:cubicBezTo>
                        <a:pt x="13813" y="10721"/>
                        <a:pt x="10721" y="13813"/>
                        <a:pt x="6906" y="13813"/>
                      </a:cubicBezTo>
                      <a:cubicBezTo>
                        <a:pt x="3092" y="13813"/>
                        <a:pt x="0" y="10721"/>
                        <a:pt x="0" y="6906"/>
                      </a:cubicBezTo>
                      <a:cubicBezTo>
                        <a:pt x="0" y="3092"/>
                        <a:pt x="3092" y="0"/>
                        <a:pt x="6906" y="0"/>
                      </a:cubicBezTo>
                      <a:cubicBezTo>
                        <a:pt x="10721" y="0"/>
                        <a:pt x="13813" y="3092"/>
                        <a:pt x="13813" y="6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E46A952A-B440-E802-12B6-68599C695FD0}"/>
                </a:ext>
              </a:extLst>
            </p:cNvPr>
            <p:cNvSpPr txBox="1"/>
            <p:nvPr/>
          </p:nvSpPr>
          <p:spPr>
            <a:xfrm>
              <a:off x="1221022" y="5268469"/>
              <a:ext cx="958880" cy="1615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897301">
                <a:spcBef>
                  <a:spcPts val="500"/>
                </a:spcBef>
                <a:defRPr sz="1400">
                  <a:solidFill>
                    <a:srgbClr val="23478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lang="en-US" sz="105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climatediamond</a:t>
              </a:r>
              <a:endPara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0" name="Text Placeholder 13"/>
          <p:cNvSpPr txBox="1"/>
          <p:nvPr/>
        </p:nvSpPr>
        <p:spPr>
          <a:xfrm>
            <a:off x="0" y="1647087"/>
            <a:ext cx="5910284" cy="280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862" tIns="44862" rIns="44862" bIns="44862" anchor="ctr">
            <a:normAutofit/>
          </a:bodyPr>
          <a:lstStyle/>
          <a:p>
            <a:pPr algn="ctr" defTabSz="457200">
              <a:lnSpc>
                <a:spcPct val="150000"/>
              </a:lnSpc>
              <a:defRPr sz="1300" b="1">
                <a:solidFill>
                  <a:srgbClr val="23478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Alexandros </a:t>
            </a:r>
            <a:r>
              <a:rPr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Nikas</a:t>
            </a:r>
            <a:endParaRPr sz="1600" dirty="0"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>
              <a:lnSpc>
                <a:spcPct val="150000"/>
              </a:lnSpc>
              <a:defRPr sz="1300">
                <a:solidFill>
                  <a:srgbClr val="23478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u="sng" dirty="0">
                <a:solidFill>
                  <a:srgbClr val="DADC44"/>
                </a:solidFill>
                <a:uFill>
                  <a:solidFill>
                    <a:srgbClr val="0563C1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anikas@epu.ntua.gr</a:t>
            </a:r>
          </a:p>
          <a:p>
            <a:pPr algn="ctr" defTabSz="457200">
              <a:lnSpc>
                <a:spcPct val="150000"/>
              </a:lnSpc>
              <a:defRPr sz="1300">
                <a:solidFill>
                  <a:srgbClr val="23478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600" u="sng" dirty="0">
              <a:solidFill>
                <a:srgbClr val="0000FF"/>
              </a:solidFill>
              <a:uFill>
                <a:solidFill>
                  <a:srgbClr val="0563C1"/>
                </a:solidFill>
              </a:uFill>
              <a:latin typeface="Segoe UI" panose="020B0502040204020203" pitchFamily="34" charset="0"/>
              <a:cs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457200">
              <a:lnSpc>
                <a:spcPct val="150000"/>
              </a:lnSpc>
              <a:defRPr sz="1300" b="1">
                <a:solidFill>
                  <a:srgbClr val="23478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Haris</a:t>
            </a:r>
            <a:r>
              <a:rPr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Doukas</a:t>
            </a:r>
            <a:endParaRPr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00">
              <a:lnSpc>
                <a:spcPct val="150000"/>
              </a:lnSpc>
              <a:defRPr sz="1300">
                <a:solidFill>
                  <a:srgbClr val="23478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u="sng" dirty="0">
                <a:solidFill>
                  <a:srgbClr val="DADC44"/>
                </a:solidFill>
                <a:uFill>
                  <a:solidFill>
                    <a:srgbClr val="0563C1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h_doukas@epu.ntua.gr</a:t>
            </a:r>
            <a:r>
              <a:rPr sz="1600" dirty="0">
                <a:solidFill>
                  <a:srgbClr val="DADC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35FFA-EAC3-1B4E-9829-50E0DAFABDF0}"/>
              </a:ext>
            </a:extLst>
          </p:cNvPr>
          <p:cNvGrpSpPr/>
          <p:nvPr/>
        </p:nvGrpSpPr>
        <p:grpSpPr>
          <a:xfrm>
            <a:off x="985391" y="5137066"/>
            <a:ext cx="1224409" cy="182817"/>
            <a:chOff x="956816" y="4989428"/>
            <a:chExt cx="1224409" cy="182817"/>
          </a:xfrm>
        </p:grpSpPr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A2B67E57-8A1A-AAB5-B934-87EBA58A055C}"/>
                </a:ext>
              </a:extLst>
            </p:cNvPr>
            <p:cNvSpPr txBox="1"/>
            <p:nvPr/>
          </p:nvSpPr>
          <p:spPr>
            <a:xfrm>
              <a:off x="1222345" y="5000045"/>
              <a:ext cx="958880" cy="1615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897301">
                <a:spcBef>
                  <a:spcPts val="500"/>
                </a:spcBef>
                <a:defRPr sz="1400">
                  <a:solidFill>
                    <a:srgbClr val="23478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lang="en-US" sz="105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climatediamond</a:t>
              </a:r>
              <a:endPara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6" name="Γραφικό 1">
              <a:extLst>
                <a:ext uri="{FF2B5EF4-FFF2-40B4-BE49-F238E27FC236}">
                  <a16:creationId xmlns:a16="http://schemas.microsoft.com/office/drawing/2014/main" id="{4EB800FB-EB1D-81C6-745A-0FC6E05250C8}"/>
                </a:ext>
              </a:extLst>
            </p:cNvPr>
            <p:cNvGrpSpPr/>
            <p:nvPr/>
          </p:nvGrpSpPr>
          <p:grpSpPr>
            <a:xfrm>
              <a:off x="956816" y="4989428"/>
              <a:ext cx="182818" cy="182817"/>
              <a:chOff x="956816" y="4991573"/>
              <a:chExt cx="182818" cy="182817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035AE60-C146-4108-5CD5-72B094BFD712}"/>
                  </a:ext>
                </a:extLst>
              </p:cNvPr>
              <p:cNvSpPr/>
              <p:nvPr/>
            </p:nvSpPr>
            <p:spPr>
              <a:xfrm>
                <a:off x="956816" y="4991573"/>
                <a:ext cx="182818" cy="181707"/>
              </a:xfrm>
              <a:custGeom>
                <a:avLst/>
                <a:gdLst>
                  <a:gd name="connsiteX0" fmla="*/ 182818 w 182818"/>
                  <a:gd name="connsiteY0" fmla="*/ 91409 h 181707"/>
                  <a:gd name="connsiteX1" fmla="*/ 91409 w 182818"/>
                  <a:gd name="connsiteY1" fmla="*/ 0 h 181707"/>
                  <a:gd name="connsiteX2" fmla="*/ 0 w 182818"/>
                  <a:gd name="connsiteY2" fmla="*/ 91409 h 181707"/>
                  <a:gd name="connsiteX3" fmla="*/ 77122 w 182818"/>
                  <a:gd name="connsiteY3" fmla="*/ 181708 h 181707"/>
                  <a:gd name="connsiteX4" fmla="*/ 77122 w 182818"/>
                  <a:gd name="connsiteY4" fmla="*/ 117830 h 181707"/>
                  <a:gd name="connsiteX5" fmla="*/ 53911 w 182818"/>
                  <a:gd name="connsiteY5" fmla="*/ 117830 h 181707"/>
                  <a:gd name="connsiteX6" fmla="*/ 53911 w 182818"/>
                  <a:gd name="connsiteY6" fmla="*/ 91409 h 181707"/>
                  <a:gd name="connsiteX7" fmla="*/ 77122 w 182818"/>
                  <a:gd name="connsiteY7" fmla="*/ 91409 h 181707"/>
                  <a:gd name="connsiteX8" fmla="*/ 77122 w 182818"/>
                  <a:gd name="connsiteY8" fmla="*/ 71272 h 181707"/>
                  <a:gd name="connsiteX9" fmla="*/ 111654 w 182818"/>
                  <a:gd name="connsiteY9" fmla="*/ 35711 h 181707"/>
                  <a:gd name="connsiteX10" fmla="*/ 132116 w 182818"/>
                  <a:gd name="connsiteY10" fmla="*/ 37498 h 181707"/>
                  <a:gd name="connsiteX11" fmla="*/ 132116 w 182818"/>
                  <a:gd name="connsiteY11" fmla="*/ 59992 h 181707"/>
                  <a:gd name="connsiteX12" fmla="*/ 120592 w 182818"/>
                  <a:gd name="connsiteY12" fmla="*/ 59992 h 181707"/>
                  <a:gd name="connsiteX13" fmla="*/ 105696 w 182818"/>
                  <a:gd name="connsiteY13" fmla="*/ 74265 h 181707"/>
                  <a:gd name="connsiteX14" fmla="*/ 105696 w 182818"/>
                  <a:gd name="connsiteY14" fmla="*/ 91409 h 181707"/>
                  <a:gd name="connsiteX15" fmla="*/ 131047 w 182818"/>
                  <a:gd name="connsiteY15" fmla="*/ 91409 h 181707"/>
                  <a:gd name="connsiteX16" fmla="*/ 126998 w 182818"/>
                  <a:gd name="connsiteY16" fmla="*/ 117830 h 181707"/>
                  <a:gd name="connsiteX17" fmla="*/ 105696 w 182818"/>
                  <a:gd name="connsiteY17" fmla="*/ 117830 h 181707"/>
                  <a:gd name="connsiteX18" fmla="*/ 105696 w 182818"/>
                  <a:gd name="connsiteY18" fmla="*/ 181708 h 181707"/>
                  <a:gd name="connsiteX19" fmla="*/ 182818 w 182818"/>
                  <a:gd name="connsiteY19" fmla="*/ 91409 h 18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818" h="181707">
                    <a:moveTo>
                      <a:pt x="182818" y="91409"/>
                    </a:moveTo>
                    <a:cubicBezTo>
                      <a:pt x="182818" y="40924"/>
                      <a:pt x="141894" y="0"/>
                      <a:pt x="91409" y="0"/>
                    </a:cubicBezTo>
                    <a:cubicBezTo>
                      <a:pt x="40924" y="0"/>
                      <a:pt x="0" y="40924"/>
                      <a:pt x="0" y="91409"/>
                    </a:cubicBezTo>
                    <a:cubicBezTo>
                      <a:pt x="0" y="137033"/>
                      <a:pt x="33422" y="174856"/>
                      <a:pt x="77122" y="181708"/>
                    </a:cubicBezTo>
                    <a:lnTo>
                      <a:pt x="77122" y="117830"/>
                    </a:lnTo>
                    <a:lnTo>
                      <a:pt x="53911" y="117830"/>
                    </a:lnTo>
                    <a:lnTo>
                      <a:pt x="53911" y="91409"/>
                    </a:lnTo>
                    <a:lnTo>
                      <a:pt x="77122" y="91409"/>
                    </a:lnTo>
                    <a:lnTo>
                      <a:pt x="77122" y="71272"/>
                    </a:lnTo>
                    <a:cubicBezTo>
                      <a:pt x="77122" y="48359"/>
                      <a:pt x="90773" y="35711"/>
                      <a:pt x="111654" y="35711"/>
                    </a:cubicBezTo>
                    <a:cubicBezTo>
                      <a:pt x="121662" y="35711"/>
                      <a:pt x="132116" y="37498"/>
                      <a:pt x="132116" y="37498"/>
                    </a:cubicBezTo>
                    <a:lnTo>
                      <a:pt x="132116" y="59992"/>
                    </a:lnTo>
                    <a:lnTo>
                      <a:pt x="120592" y="59992"/>
                    </a:lnTo>
                    <a:cubicBezTo>
                      <a:pt x="109244" y="59992"/>
                      <a:pt x="105696" y="67033"/>
                      <a:pt x="105696" y="74265"/>
                    </a:cubicBezTo>
                    <a:lnTo>
                      <a:pt x="105696" y="91409"/>
                    </a:lnTo>
                    <a:lnTo>
                      <a:pt x="131047" y="91409"/>
                    </a:lnTo>
                    <a:lnTo>
                      <a:pt x="126998" y="117830"/>
                    </a:lnTo>
                    <a:lnTo>
                      <a:pt x="105696" y="117830"/>
                    </a:lnTo>
                    <a:lnTo>
                      <a:pt x="105696" y="181708"/>
                    </a:lnTo>
                    <a:cubicBezTo>
                      <a:pt x="149396" y="174856"/>
                      <a:pt x="182818" y="137033"/>
                      <a:pt x="182818" y="91409"/>
                    </a:cubicBezTo>
                    <a:close/>
                  </a:path>
                </a:pathLst>
              </a:custGeom>
              <a:solidFill>
                <a:srgbClr val="010201"/>
              </a:solidFill>
              <a:ln w="1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0298652-F6BD-6DC7-92D4-966E1D6FC262}"/>
                  </a:ext>
                </a:extLst>
              </p:cNvPr>
              <p:cNvSpPr/>
              <p:nvPr/>
            </p:nvSpPr>
            <p:spPr>
              <a:xfrm>
                <a:off x="1010713" y="5027283"/>
                <a:ext cx="78205" cy="147107"/>
              </a:xfrm>
              <a:custGeom>
                <a:avLst/>
                <a:gdLst>
                  <a:gd name="connsiteX0" fmla="*/ 73087 w 78205"/>
                  <a:gd name="connsiteY0" fmla="*/ 82119 h 147107"/>
                  <a:gd name="connsiteX1" fmla="*/ 77136 w 78205"/>
                  <a:gd name="connsiteY1" fmla="*/ 55699 h 147107"/>
                  <a:gd name="connsiteX2" fmla="*/ 51785 w 78205"/>
                  <a:gd name="connsiteY2" fmla="*/ 55699 h 147107"/>
                  <a:gd name="connsiteX3" fmla="*/ 51785 w 78205"/>
                  <a:gd name="connsiteY3" fmla="*/ 38554 h 147107"/>
                  <a:gd name="connsiteX4" fmla="*/ 66681 w 78205"/>
                  <a:gd name="connsiteY4" fmla="*/ 24281 h 147107"/>
                  <a:gd name="connsiteX5" fmla="*/ 78205 w 78205"/>
                  <a:gd name="connsiteY5" fmla="*/ 24281 h 147107"/>
                  <a:gd name="connsiteX6" fmla="*/ 78205 w 78205"/>
                  <a:gd name="connsiteY6" fmla="*/ 1788 h 147107"/>
                  <a:gd name="connsiteX7" fmla="*/ 57743 w 78205"/>
                  <a:gd name="connsiteY7" fmla="*/ 0 h 147107"/>
                  <a:gd name="connsiteX8" fmla="*/ 23211 w 78205"/>
                  <a:gd name="connsiteY8" fmla="*/ 35562 h 147107"/>
                  <a:gd name="connsiteX9" fmla="*/ 23211 w 78205"/>
                  <a:gd name="connsiteY9" fmla="*/ 55699 h 147107"/>
                  <a:gd name="connsiteX10" fmla="*/ 0 w 78205"/>
                  <a:gd name="connsiteY10" fmla="*/ 55699 h 147107"/>
                  <a:gd name="connsiteX11" fmla="*/ 0 w 78205"/>
                  <a:gd name="connsiteY11" fmla="*/ 82119 h 147107"/>
                  <a:gd name="connsiteX12" fmla="*/ 23211 w 78205"/>
                  <a:gd name="connsiteY12" fmla="*/ 82119 h 147107"/>
                  <a:gd name="connsiteX13" fmla="*/ 23211 w 78205"/>
                  <a:gd name="connsiteY13" fmla="*/ 145997 h 147107"/>
                  <a:gd name="connsiteX14" fmla="*/ 37498 w 78205"/>
                  <a:gd name="connsiteY14" fmla="*/ 147108 h 147107"/>
                  <a:gd name="connsiteX15" fmla="*/ 51785 w 78205"/>
                  <a:gd name="connsiteY15" fmla="*/ 145997 h 147107"/>
                  <a:gd name="connsiteX16" fmla="*/ 51785 w 78205"/>
                  <a:gd name="connsiteY16" fmla="*/ 82119 h 147107"/>
                  <a:gd name="connsiteX17" fmla="*/ 73087 w 78205"/>
                  <a:gd name="connsiteY17" fmla="*/ 82119 h 1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205" h="147107">
                    <a:moveTo>
                      <a:pt x="73087" y="82119"/>
                    </a:moveTo>
                    <a:lnTo>
                      <a:pt x="77136" y="55699"/>
                    </a:lnTo>
                    <a:lnTo>
                      <a:pt x="51785" y="55699"/>
                    </a:lnTo>
                    <a:lnTo>
                      <a:pt x="51785" y="38554"/>
                    </a:lnTo>
                    <a:cubicBezTo>
                      <a:pt x="51785" y="31323"/>
                      <a:pt x="55319" y="24281"/>
                      <a:pt x="66681" y="24281"/>
                    </a:cubicBezTo>
                    <a:lnTo>
                      <a:pt x="78205" y="24281"/>
                    </a:lnTo>
                    <a:lnTo>
                      <a:pt x="78205" y="1788"/>
                    </a:lnTo>
                    <a:cubicBezTo>
                      <a:pt x="78205" y="1788"/>
                      <a:pt x="67751" y="0"/>
                      <a:pt x="57743" y="0"/>
                    </a:cubicBezTo>
                    <a:cubicBezTo>
                      <a:pt x="36862" y="0"/>
                      <a:pt x="23211" y="12648"/>
                      <a:pt x="23211" y="35562"/>
                    </a:cubicBezTo>
                    <a:lnTo>
                      <a:pt x="23211" y="55699"/>
                    </a:lnTo>
                    <a:lnTo>
                      <a:pt x="0" y="55699"/>
                    </a:lnTo>
                    <a:lnTo>
                      <a:pt x="0" y="82119"/>
                    </a:lnTo>
                    <a:lnTo>
                      <a:pt x="23211" y="82119"/>
                    </a:lnTo>
                    <a:lnTo>
                      <a:pt x="23211" y="145997"/>
                    </a:lnTo>
                    <a:cubicBezTo>
                      <a:pt x="27870" y="146729"/>
                      <a:pt x="32636" y="147108"/>
                      <a:pt x="37498" y="147108"/>
                    </a:cubicBezTo>
                    <a:cubicBezTo>
                      <a:pt x="42360" y="147108"/>
                      <a:pt x="47126" y="146729"/>
                      <a:pt x="51785" y="145997"/>
                    </a:cubicBezTo>
                    <a:lnTo>
                      <a:pt x="51785" y="82119"/>
                    </a:lnTo>
                    <a:lnTo>
                      <a:pt x="73087" y="82119"/>
                    </a:lnTo>
                    <a:close/>
                  </a:path>
                </a:pathLst>
              </a:custGeom>
              <a:solidFill>
                <a:srgbClr val="FFFFFF"/>
              </a:solidFill>
              <a:ln w="1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294241-6A6C-C9D8-0886-7A6E991E1004}"/>
              </a:ext>
            </a:extLst>
          </p:cNvPr>
          <p:cNvGrpSpPr/>
          <p:nvPr/>
        </p:nvGrpSpPr>
        <p:grpSpPr>
          <a:xfrm>
            <a:off x="985391" y="5671754"/>
            <a:ext cx="1223086" cy="182818"/>
            <a:chOff x="956816" y="5524116"/>
            <a:chExt cx="1223086" cy="182818"/>
          </a:xfrm>
        </p:grpSpPr>
        <p:grpSp>
          <p:nvGrpSpPr>
            <p:cNvPr id="7" name="Γραφικό 1">
              <a:extLst>
                <a:ext uri="{FF2B5EF4-FFF2-40B4-BE49-F238E27FC236}">
                  <a16:creationId xmlns:a16="http://schemas.microsoft.com/office/drawing/2014/main" id="{3F80A34F-7552-0CA4-34D9-EB91BB1CF3A3}"/>
                </a:ext>
              </a:extLst>
            </p:cNvPr>
            <p:cNvGrpSpPr/>
            <p:nvPr/>
          </p:nvGrpSpPr>
          <p:grpSpPr>
            <a:xfrm>
              <a:off x="956816" y="5524116"/>
              <a:ext cx="182818" cy="182818"/>
              <a:chOff x="956816" y="5524116"/>
              <a:chExt cx="182818" cy="18281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E65BE6-A7A7-6128-C9F2-952FC24834EC}"/>
                  </a:ext>
                </a:extLst>
              </p:cNvPr>
              <p:cNvSpPr/>
              <p:nvPr/>
            </p:nvSpPr>
            <p:spPr>
              <a:xfrm>
                <a:off x="956816" y="5524116"/>
                <a:ext cx="182818" cy="182818"/>
              </a:xfrm>
              <a:custGeom>
                <a:avLst/>
                <a:gdLst>
                  <a:gd name="connsiteX0" fmla="*/ 182818 w 182818"/>
                  <a:gd name="connsiteY0" fmla="*/ 91409 h 182818"/>
                  <a:gd name="connsiteX1" fmla="*/ 91409 w 182818"/>
                  <a:gd name="connsiteY1" fmla="*/ 182818 h 182818"/>
                  <a:gd name="connsiteX2" fmla="*/ 0 w 182818"/>
                  <a:gd name="connsiteY2" fmla="*/ 91409 h 182818"/>
                  <a:gd name="connsiteX3" fmla="*/ 91409 w 182818"/>
                  <a:gd name="connsiteY3" fmla="*/ 0 h 182818"/>
                  <a:gd name="connsiteX4" fmla="*/ 182818 w 182818"/>
                  <a:gd name="connsiteY4" fmla="*/ 91409 h 18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18" h="182818">
                    <a:moveTo>
                      <a:pt x="182818" y="91409"/>
                    </a:moveTo>
                    <a:cubicBezTo>
                      <a:pt x="182818" y="141893"/>
                      <a:pt x="141893" y="182818"/>
                      <a:pt x="91409" y="182818"/>
                    </a:cubicBezTo>
                    <a:cubicBezTo>
                      <a:pt x="40925" y="182818"/>
                      <a:pt x="0" y="141893"/>
                      <a:pt x="0" y="91409"/>
                    </a:cubicBezTo>
                    <a:cubicBezTo>
                      <a:pt x="0" y="40925"/>
                      <a:pt x="40925" y="0"/>
                      <a:pt x="91409" y="0"/>
                    </a:cubicBezTo>
                    <a:cubicBezTo>
                      <a:pt x="141893" y="0"/>
                      <a:pt x="182818" y="40925"/>
                      <a:pt x="182818" y="91409"/>
                    </a:cubicBezTo>
                    <a:close/>
                  </a:path>
                </a:pathLst>
              </a:custGeom>
              <a:solidFill>
                <a:srgbClr val="010201"/>
              </a:solidFill>
              <a:ln w="1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52D6FDA-BB82-D8D7-1161-4FD996D44AFA}"/>
                  </a:ext>
                </a:extLst>
              </p:cNvPr>
              <p:cNvSpPr/>
              <p:nvPr/>
            </p:nvSpPr>
            <p:spPr>
              <a:xfrm>
                <a:off x="992567" y="5572028"/>
                <a:ext cx="118290" cy="96148"/>
              </a:xfrm>
              <a:custGeom>
                <a:avLst/>
                <a:gdLst>
                  <a:gd name="connsiteX0" fmla="*/ 37187 w 118290"/>
                  <a:gd name="connsiteY0" fmla="*/ 96149 h 96148"/>
                  <a:gd name="connsiteX1" fmla="*/ 106251 w 118290"/>
                  <a:gd name="connsiteY1" fmla="*/ 27084 h 96148"/>
                  <a:gd name="connsiteX2" fmla="*/ 106183 w 118290"/>
                  <a:gd name="connsiteY2" fmla="*/ 23942 h 96148"/>
                  <a:gd name="connsiteX3" fmla="*/ 118290 w 118290"/>
                  <a:gd name="connsiteY3" fmla="*/ 11375 h 96148"/>
                  <a:gd name="connsiteX4" fmla="*/ 104355 w 118290"/>
                  <a:gd name="connsiteY4" fmla="*/ 15194 h 96148"/>
                  <a:gd name="connsiteX5" fmla="*/ 115026 w 118290"/>
                  <a:gd name="connsiteY5" fmla="*/ 1774 h 96148"/>
                  <a:gd name="connsiteX6" fmla="*/ 99616 w 118290"/>
                  <a:gd name="connsiteY6" fmla="*/ 7665 h 96148"/>
                  <a:gd name="connsiteX7" fmla="*/ 81902 w 118290"/>
                  <a:gd name="connsiteY7" fmla="*/ 0 h 96148"/>
                  <a:gd name="connsiteX8" fmla="*/ 57622 w 118290"/>
                  <a:gd name="connsiteY8" fmla="*/ 24267 h 96148"/>
                  <a:gd name="connsiteX9" fmla="*/ 58258 w 118290"/>
                  <a:gd name="connsiteY9" fmla="*/ 29806 h 96148"/>
                  <a:gd name="connsiteX10" fmla="*/ 8234 w 118290"/>
                  <a:gd name="connsiteY10" fmla="*/ 4442 h 96148"/>
                  <a:gd name="connsiteX11" fmla="*/ 4943 w 118290"/>
                  <a:gd name="connsiteY11" fmla="*/ 16643 h 96148"/>
                  <a:gd name="connsiteX12" fmla="*/ 15749 w 118290"/>
                  <a:gd name="connsiteY12" fmla="*/ 36848 h 96148"/>
                  <a:gd name="connsiteX13" fmla="*/ 4753 w 118290"/>
                  <a:gd name="connsiteY13" fmla="*/ 33815 h 96148"/>
                  <a:gd name="connsiteX14" fmla="*/ 4753 w 118290"/>
                  <a:gd name="connsiteY14" fmla="*/ 34126 h 96148"/>
                  <a:gd name="connsiteX15" fmla="*/ 24227 w 118290"/>
                  <a:gd name="connsiteY15" fmla="*/ 57920 h 96148"/>
                  <a:gd name="connsiteX16" fmla="*/ 17835 w 118290"/>
                  <a:gd name="connsiteY16" fmla="*/ 58773 h 96148"/>
                  <a:gd name="connsiteX17" fmla="*/ 13271 w 118290"/>
                  <a:gd name="connsiteY17" fmla="*/ 58339 h 96148"/>
                  <a:gd name="connsiteX18" fmla="*/ 35941 w 118290"/>
                  <a:gd name="connsiteY18" fmla="*/ 75199 h 96148"/>
                  <a:gd name="connsiteX19" fmla="*/ 5796 w 118290"/>
                  <a:gd name="connsiteY19" fmla="*/ 85586 h 96148"/>
                  <a:gd name="connsiteX20" fmla="*/ 0 w 118290"/>
                  <a:gd name="connsiteY20" fmla="*/ 85248 h 96148"/>
                  <a:gd name="connsiteX21" fmla="*/ 37200 w 118290"/>
                  <a:gd name="connsiteY21" fmla="*/ 96149 h 9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8290" h="96148">
                    <a:moveTo>
                      <a:pt x="37187" y="96149"/>
                    </a:moveTo>
                    <a:cubicBezTo>
                      <a:pt x="81835" y="96149"/>
                      <a:pt x="106251" y="59165"/>
                      <a:pt x="106251" y="27084"/>
                    </a:cubicBezTo>
                    <a:cubicBezTo>
                      <a:pt x="106251" y="26028"/>
                      <a:pt x="106224" y="24985"/>
                      <a:pt x="106183" y="23942"/>
                    </a:cubicBezTo>
                    <a:cubicBezTo>
                      <a:pt x="110923" y="20516"/>
                      <a:pt x="115040" y="16237"/>
                      <a:pt x="118290" y="11375"/>
                    </a:cubicBezTo>
                    <a:cubicBezTo>
                      <a:pt x="113943" y="13312"/>
                      <a:pt x="109257" y="14612"/>
                      <a:pt x="104355" y="15194"/>
                    </a:cubicBezTo>
                    <a:cubicBezTo>
                      <a:pt x="109366" y="12188"/>
                      <a:pt x="113212" y="7435"/>
                      <a:pt x="115026" y="1774"/>
                    </a:cubicBezTo>
                    <a:cubicBezTo>
                      <a:pt x="110341" y="4550"/>
                      <a:pt x="105141" y="6581"/>
                      <a:pt x="99616" y="7665"/>
                    </a:cubicBezTo>
                    <a:cubicBezTo>
                      <a:pt x="95187" y="2952"/>
                      <a:pt x="88877" y="0"/>
                      <a:pt x="81902" y="0"/>
                    </a:cubicBezTo>
                    <a:cubicBezTo>
                      <a:pt x="68496" y="0"/>
                      <a:pt x="57622" y="10874"/>
                      <a:pt x="57622" y="24267"/>
                    </a:cubicBezTo>
                    <a:cubicBezTo>
                      <a:pt x="57622" y="26177"/>
                      <a:pt x="57838" y="28019"/>
                      <a:pt x="58258" y="29806"/>
                    </a:cubicBezTo>
                    <a:cubicBezTo>
                      <a:pt x="38080" y="28791"/>
                      <a:pt x="20191" y="19135"/>
                      <a:pt x="8234" y="4442"/>
                    </a:cubicBezTo>
                    <a:cubicBezTo>
                      <a:pt x="6148" y="8030"/>
                      <a:pt x="4943" y="12201"/>
                      <a:pt x="4943" y="16643"/>
                    </a:cubicBezTo>
                    <a:cubicBezTo>
                      <a:pt x="4943" y="25066"/>
                      <a:pt x="9222" y="32501"/>
                      <a:pt x="15749" y="36848"/>
                    </a:cubicBezTo>
                    <a:cubicBezTo>
                      <a:pt x="11768" y="36726"/>
                      <a:pt x="8030" y="35629"/>
                      <a:pt x="4753" y="33815"/>
                    </a:cubicBezTo>
                    <a:cubicBezTo>
                      <a:pt x="4753" y="33909"/>
                      <a:pt x="4753" y="34018"/>
                      <a:pt x="4753" y="34126"/>
                    </a:cubicBezTo>
                    <a:cubicBezTo>
                      <a:pt x="4753" y="45881"/>
                      <a:pt x="13122" y="55699"/>
                      <a:pt x="24227" y="57920"/>
                    </a:cubicBezTo>
                    <a:cubicBezTo>
                      <a:pt x="22182" y="58475"/>
                      <a:pt x="20042" y="58773"/>
                      <a:pt x="17835" y="58773"/>
                    </a:cubicBezTo>
                    <a:cubicBezTo>
                      <a:pt x="16278" y="58773"/>
                      <a:pt x="14747" y="58624"/>
                      <a:pt x="13271" y="58339"/>
                    </a:cubicBezTo>
                    <a:cubicBezTo>
                      <a:pt x="16359" y="67981"/>
                      <a:pt x="25324" y="74996"/>
                      <a:pt x="35941" y="75199"/>
                    </a:cubicBezTo>
                    <a:cubicBezTo>
                      <a:pt x="27626" y="81713"/>
                      <a:pt x="17171" y="85586"/>
                      <a:pt x="5796" y="85586"/>
                    </a:cubicBezTo>
                    <a:cubicBezTo>
                      <a:pt x="3832" y="85586"/>
                      <a:pt x="1909" y="85478"/>
                      <a:pt x="0" y="85248"/>
                    </a:cubicBezTo>
                    <a:cubicBezTo>
                      <a:pt x="10739" y="92127"/>
                      <a:pt x="23496" y="96149"/>
                      <a:pt x="37200" y="96149"/>
                    </a:cubicBezTo>
                  </a:path>
                </a:pathLst>
              </a:custGeom>
              <a:solidFill>
                <a:srgbClr val="FFFFFF"/>
              </a:solidFill>
              <a:ln w="1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8B9519E9-8A15-4F3B-C894-5FA2FC9CA452}"/>
                </a:ext>
              </a:extLst>
            </p:cNvPr>
            <p:cNvSpPr txBox="1"/>
            <p:nvPr/>
          </p:nvSpPr>
          <p:spPr>
            <a:xfrm>
              <a:off x="1221022" y="5534734"/>
              <a:ext cx="958880" cy="1615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 defTabSz="897301">
                <a:spcBef>
                  <a:spcPts val="500"/>
                </a:spcBef>
                <a:defRPr sz="1400">
                  <a:solidFill>
                    <a:srgbClr val="23478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lang="en-US" sz="105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climatediamond</a:t>
              </a:r>
              <a:endParaRPr lang="en-US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EE4B9848-BCE6-778E-D0E1-436FBB20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70240"/>
              </p:ext>
            </p:extLst>
          </p:nvPr>
        </p:nvGraphicFramePr>
        <p:xfrm>
          <a:off x="614440" y="1045608"/>
          <a:ext cx="8486620" cy="4512784"/>
        </p:xfrm>
        <a:graphic>
          <a:graphicData uri="http://schemas.openxmlformats.org/drawingml/2006/table">
            <a:tbl>
              <a:tblPr/>
              <a:tblGrid>
                <a:gridCol w="1538834">
                  <a:extLst>
                    <a:ext uri="{9D8B030D-6E8A-4147-A177-3AD203B41FA5}">
                      <a16:colId xmlns:a16="http://schemas.microsoft.com/office/drawing/2014/main" val="2206303690"/>
                    </a:ext>
                  </a:extLst>
                </a:gridCol>
                <a:gridCol w="6947786">
                  <a:extLst>
                    <a:ext uri="{9D8B030D-6E8A-4147-A177-3AD203B41FA5}">
                      <a16:colId xmlns:a16="http://schemas.microsoft.com/office/drawing/2014/main" val="4284708522"/>
                    </a:ext>
                  </a:extLst>
                </a:gridCol>
              </a:tblGrid>
              <a:tr h="91893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Delivering the next generation of open Integrated Assessment MOdels for</a:t>
                      </a:r>
                    </a:p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Net-zero, sustainable Development (DIAMOND)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223853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European Union’s Horizon Europe Research and Innovation </a:t>
                      </a:r>
                      <a:r>
                        <a:rPr lang="en-US" sz="1400" b="0" i="0" dirty="0" err="1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Programme</a:t>
                      </a:r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(HE)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0816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Lifetime: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 2022 – November 2026 (48 months)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96963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Coordination: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 Policy Unit, Institute of Communications and Computer Systems (ICSS)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96371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Participants: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beneficiaries, 6 associated partners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89972"/>
                  </a:ext>
                </a:extLst>
              </a:tr>
              <a:tr h="718770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Call/Grant:</a:t>
                      </a:r>
                      <a:r>
                        <a:rPr lang="en-US" sz="1600" b="0" i="0" dirty="0">
                          <a:solidFill>
                            <a:srgbClr val="1283B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1283B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HORIZON-CL5-2022-D1-02-03/101081179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8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407197"/>
                  </a:ext>
                </a:extLst>
              </a:tr>
            </a:tbl>
          </a:graphicData>
        </a:graphic>
      </p:graphicFrame>
      <p:sp>
        <p:nvSpPr>
          <p:cNvPr id="9" name="Τίτλος 8">
            <a:extLst>
              <a:ext uri="{FF2B5EF4-FFF2-40B4-BE49-F238E27FC236}">
                <a16:creationId xmlns:a16="http://schemas.microsoft.com/office/drawing/2014/main" id="{6DA9DD85-1F74-D69E-77B7-9424C040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71" y="120546"/>
            <a:ext cx="6371233" cy="4350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D489478-2E51-85A9-285C-109751F7788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 noGrp="1"/>
          </p:cNvSpPr>
          <p:nvPr>
            <p:ph type="title"/>
          </p:nvPr>
        </p:nvSpPr>
        <p:spPr>
          <a:xfrm>
            <a:off x="650668" y="120465"/>
            <a:ext cx="7227538" cy="4350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Consortium</a:t>
            </a:r>
            <a:endParaRPr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847626B-36DF-7524-8DB0-B70D829F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00" y="793857"/>
            <a:ext cx="7393699" cy="5028711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740DCE82-3D30-FDDD-36C1-65F3F6610D7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8"/>
          <p:cNvGraphicFramePr/>
          <p:nvPr>
            <p:extLst>
              <p:ext uri="{D42A27DB-BD31-4B8C-83A1-F6EECF244321}">
                <p14:modId xmlns:p14="http://schemas.microsoft.com/office/powerpoint/2010/main" val="1991231981"/>
              </p:ext>
            </p:extLst>
          </p:nvPr>
        </p:nvGraphicFramePr>
        <p:xfrm>
          <a:off x="807750" y="1117989"/>
          <a:ext cx="8100000" cy="46220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1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>
                      <a:noFill/>
                      <a:miter lim="400000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Go beyond the state-of-the-art of six leading IAMs (increase detail, resolution &amp; capacity)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653" marR="90653" marT="45326" marB="45326" anchor="ctr">
                    <a:lnL w="12700" cap="flat">
                      <a:noFill/>
                      <a:miter lim="400000"/>
                    </a:lnL>
                    <a:lnR w="12700" cap="flat">
                      <a:noFill/>
                      <a:miter lim="400000"/>
                    </a:lnR>
                    <a:lnT w="12700" cap="flat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>
                      <a:noFill/>
                      <a:miter lim="400000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Enhance the capabilities of IAMs (SDGs interaction, political &amp; </a:t>
                      </a:r>
                      <a:r>
                        <a:rPr lang="en-US" sz="1600" b="0" i="0" dirty="0" err="1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behavioural</a:t>
                      </a:r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 aspects)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653" marR="90653" marT="45326" marB="45326" anchor="ctr">
                    <a:lnL w="12700" cap="flat">
                      <a:noFill/>
                      <a:miter lim="400000"/>
                    </a:lnL>
                    <a:lnR w="12700" cap="flat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Create robust, fully integrated assessment frameworks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kern="120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Expand the scenario space and uncertainty spectrum ​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kern="120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Open all modelling enhancements</a:t>
                      </a:r>
                    </a:p>
                  </a:txBody>
                  <a:tcPr marL="90653" marR="90653" marT="45326" marB="4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Develop a transdisciplinary scientific approach to co-create the research questions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Go beyond the state-of-the-art of six leading IAMs (increase detail, resolution &amp; capacity)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78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200" b="1" i="0" baseline="-250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90653" marR="90653" marT="45326" marB="45326" anchor="ctr">
                    <a:lnR w="12700" cap="flat">
                      <a:noFill/>
                      <a:miter lim="400000"/>
                    </a:lnR>
                    <a:solidFill>
                      <a:srgbClr val="1283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Enhance the capabilities of IAMs (SDGs interaction, political &amp; </a:t>
                      </a:r>
                      <a:r>
                        <a:rPr lang="en-US" sz="1600" b="0" i="0" dirty="0" err="1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behavioural</a:t>
                      </a:r>
                      <a:r>
                        <a:rPr lang="en-US" sz="1600" b="0" i="0" dirty="0">
                          <a:solidFill>
                            <a:srgbClr val="40414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 aspects)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653" marR="90653" marT="45326" marB="45326" anchor="ctr">
                    <a:lnL w="12700" cap="flat">
                      <a:noFill/>
                      <a:miter lim="400000"/>
                    </a:lnL>
                    <a:lnR w="12700" cap="flat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4" name="Title 1"/>
          <p:cNvSpPr txBox="1">
            <a:spLocks noGrp="1"/>
          </p:cNvSpPr>
          <p:nvPr>
            <p:ph type="title"/>
          </p:nvPr>
        </p:nvSpPr>
        <p:spPr>
          <a:xfrm>
            <a:off x="620971" y="120546"/>
            <a:ext cx="7227538" cy="435034"/>
          </a:xfrm>
          <a:prstGeom prst="rect">
            <a:avLst/>
          </a:prstGeom>
        </p:spPr>
        <p:txBody>
          <a:bodyPr/>
          <a:lstStyle/>
          <a:p>
            <a:r>
              <a:rPr dirty="0"/>
              <a:t>Objectives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6E9F75C-6D68-B86F-CFA8-E3F0F82B87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C2A7E7-6FAF-3D26-41AE-87C607D4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71" y="120546"/>
            <a:ext cx="6371233" cy="4350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Methodology &amp; Structure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D3B4DC80-DCBE-29EC-516B-AEB54A51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18" y="2536966"/>
            <a:ext cx="1698466" cy="419136"/>
          </a:xfrm>
          <a:prstGeom prst="rect">
            <a:avLst/>
          </a:prstGeom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3C3AF77F-F303-2D5A-0437-D476C3C89B0F}"/>
              </a:ext>
            </a:extLst>
          </p:cNvPr>
          <p:cNvSpPr/>
          <p:nvPr/>
        </p:nvSpPr>
        <p:spPr>
          <a:xfrm>
            <a:off x="393318" y="2956102"/>
            <a:ext cx="1697956" cy="1789745"/>
          </a:xfrm>
          <a:prstGeom prst="rect">
            <a:avLst/>
          </a:prstGeom>
          <a:solidFill>
            <a:srgbClr val="E2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B61FB8FE-1AFF-169E-FAB5-2AC961B9AA94}"/>
              </a:ext>
            </a:extLst>
          </p:cNvPr>
          <p:cNvGrpSpPr/>
          <p:nvPr/>
        </p:nvGrpSpPr>
        <p:grpSpPr>
          <a:xfrm>
            <a:off x="445777" y="3046280"/>
            <a:ext cx="1615525" cy="1617433"/>
            <a:chOff x="88237" y="2677202"/>
            <a:chExt cx="1620336" cy="1617433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6651C37D-8769-25AF-0DC4-EA95F0E4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44" y="3212222"/>
              <a:ext cx="1519810" cy="500191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7AF281BB-6B4D-54CC-89D3-620589B9D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234" y="3768809"/>
              <a:ext cx="1600339" cy="525826"/>
            </a:xfrm>
            <a:prstGeom prst="rect">
              <a:avLst/>
            </a:prstGeom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28E96CF8-6207-BFEB-49F3-41562D43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37" y="2677202"/>
              <a:ext cx="1598556" cy="504807"/>
            </a:xfrm>
            <a:prstGeom prst="rect">
              <a:avLst/>
            </a:prstGeom>
          </p:spPr>
        </p:pic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B8FCEE3A-E58F-9784-906A-18AF19AA17FB}"/>
              </a:ext>
            </a:extLst>
          </p:cNvPr>
          <p:cNvGrpSpPr/>
          <p:nvPr/>
        </p:nvGrpSpPr>
        <p:grpSpPr>
          <a:xfrm>
            <a:off x="1295855" y="1101233"/>
            <a:ext cx="5424230" cy="1435733"/>
            <a:chOff x="1007050" y="894080"/>
            <a:chExt cx="5424230" cy="1435733"/>
          </a:xfrm>
        </p:grpSpPr>
        <p:cxnSp>
          <p:nvCxnSpPr>
            <p:cNvPr id="10" name="Straight Connector 22">
              <a:extLst>
                <a:ext uri="{FF2B5EF4-FFF2-40B4-BE49-F238E27FC236}">
                  <a16:creationId xmlns:a16="http://schemas.microsoft.com/office/drawing/2014/main" id="{2E2A5E52-6305-306A-A695-4EDE551E22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370" y="894080"/>
              <a:ext cx="511" cy="1435733"/>
            </a:xfrm>
            <a:prstGeom prst="line">
              <a:avLst/>
            </a:prstGeom>
            <a:ln w="38100">
              <a:solidFill>
                <a:srgbClr val="E2E3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>
              <a:extLst>
                <a:ext uri="{FF2B5EF4-FFF2-40B4-BE49-F238E27FC236}">
                  <a16:creationId xmlns:a16="http://schemas.microsoft.com/office/drawing/2014/main" id="{28530F46-4789-E9E9-320C-EE953C1EA392}"/>
                </a:ext>
              </a:extLst>
            </p:cNvPr>
            <p:cNvCxnSpPr/>
            <p:nvPr/>
          </p:nvCxnSpPr>
          <p:spPr>
            <a:xfrm>
              <a:off x="1007050" y="894080"/>
              <a:ext cx="2203510" cy="0"/>
            </a:xfrm>
            <a:prstGeom prst="line">
              <a:avLst/>
            </a:prstGeom>
            <a:ln w="38100">
              <a:solidFill>
                <a:srgbClr val="E2E3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26">
              <a:extLst>
                <a:ext uri="{FF2B5EF4-FFF2-40B4-BE49-F238E27FC236}">
                  <a16:creationId xmlns:a16="http://schemas.microsoft.com/office/drawing/2014/main" id="{7B74FE1D-DBF2-BC52-8A6A-1A3ADAB6656D}"/>
                </a:ext>
              </a:extLst>
            </p:cNvPr>
            <p:cNvCxnSpPr/>
            <p:nvPr/>
          </p:nvCxnSpPr>
          <p:spPr>
            <a:xfrm>
              <a:off x="2804160" y="894080"/>
              <a:ext cx="0" cy="373453"/>
            </a:xfrm>
            <a:prstGeom prst="straightConnector1">
              <a:avLst/>
            </a:prstGeom>
            <a:ln w="38100">
              <a:solidFill>
                <a:srgbClr val="E2E3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8">
              <a:extLst>
                <a:ext uri="{FF2B5EF4-FFF2-40B4-BE49-F238E27FC236}">
                  <a16:creationId xmlns:a16="http://schemas.microsoft.com/office/drawing/2014/main" id="{D3980BFF-352A-E847-041B-D1F50BF05B21}"/>
                </a:ext>
              </a:extLst>
            </p:cNvPr>
            <p:cNvCxnSpPr/>
            <p:nvPr/>
          </p:nvCxnSpPr>
          <p:spPr>
            <a:xfrm>
              <a:off x="3210560" y="894080"/>
              <a:ext cx="1564640" cy="0"/>
            </a:xfrm>
            <a:prstGeom prst="line">
              <a:avLst/>
            </a:prstGeom>
            <a:ln w="38100">
              <a:solidFill>
                <a:srgbClr val="E2E3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30">
              <a:extLst>
                <a:ext uri="{FF2B5EF4-FFF2-40B4-BE49-F238E27FC236}">
                  <a16:creationId xmlns:a16="http://schemas.microsoft.com/office/drawing/2014/main" id="{678F61F6-9FE9-F27F-91DE-C424C9B084E8}"/>
                </a:ext>
              </a:extLst>
            </p:cNvPr>
            <p:cNvCxnSpPr/>
            <p:nvPr/>
          </p:nvCxnSpPr>
          <p:spPr>
            <a:xfrm>
              <a:off x="4521200" y="894080"/>
              <a:ext cx="0" cy="373453"/>
            </a:xfrm>
            <a:prstGeom prst="straightConnector1">
              <a:avLst/>
            </a:prstGeom>
            <a:ln w="38100">
              <a:solidFill>
                <a:srgbClr val="E2E3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B14FDA6-E36C-34CC-D334-8B36D24421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5200" y="894080"/>
              <a:ext cx="1656080" cy="0"/>
            </a:xfrm>
            <a:prstGeom prst="line">
              <a:avLst/>
            </a:prstGeom>
            <a:ln w="38100">
              <a:solidFill>
                <a:srgbClr val="E2E3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34">
              <a:extLst>
                <a:ext uri="{FF2B5EF4-FFF2-40B4-BE49-F238E27FC236}">
                  <a16:creationId xmlns:a16="http://schemas.microsoft.com/office/drawing/2014/main" id="{A38BA88F-BA9F-9552-9559-8EB6E44C6CDC}"/>
                </a:ext>
              </a:extLst>
            </p:cNvPr>
            <p:cNvCxnSpPr/>
            <p:nvPr/>
          </p:nvCxnSpPr>
          <p:spPr>
            <a:xfrm>
              <a:off x="6410960" y="894080"/>
              <a:ext cx="0" cy="373453"/>
            </a:xfrm>
            <a:prstGeom prst="straightConnector1">
              <a:avLst/>
            </a:prstGeom>
            <a:ln w="38100">
              <a:solidFill>
                <a:srgbClr val="E2E3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9">
            <a:extLst>
              <a:ext uri="{FF2B5EF4-FFF2-40B4-BE49-F238E27FC236}">
                <a16:creationId xmlns:a16="http://schemas.microsoft.com/office/drawing/2014/main" id="{079A4744-F4DA-8B32-6276-D6FE4DAA2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226" y="2476063"/>
            <a:ext cx="1697956" cy="440656"/>
          </a:xfrm>
          <a:prstGeom prst="rect">
            <a:avLst/>
          </a:prstGeom>
        </p:spPr>
      </p:pic>
      <p:sp>
        <p:nvSpPr>
          <p:cNvPr id="19" name="Rectangle 40">
            <a:extLst>
              <a:ext uri="{FF2B5EF4-FFF2-40B4-BE49-F238E27FC236}">
                <a16:creationId xmlns:a16="http://schemas.microsoft.com/office/drawing/2014/main" id="{A88292BF-407F-AD8F-AA89-CB78A6898082}"/>
              </a:ext>
            </a:extLst>
          </p:cNvPr>
          <p:cNvSpPr/>
          <p:nvPr/>
        </p:nvSpPr>
        <p:spPr>
          <a:xfrm>
            <a:off x="7623715" y="2914286"/>
            <a:ext cx="1698467" cy="1772251"/>
          </a:xfrm>
          <a:prstGeom prst="rect">
            <a:avLst/>
          </a:prstGeom>
          <a:solidFill>
            <a:srgbClr val="E2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3F149F1-FE44-F84B-8FE4-ED513C965392}"/>
              </a:ext>
            </a:extLst>
          </p:cNvPr>
          <p:cNvGrpSpPr/>
          <p:nvPr/>
        </p:nvGrpSpPr>
        <p:grpSpPr>
          <a:xfrm>
            <a:off x="7666517" y="2973596"/>
            <a:ext cx="1637334" cy="1630437"/>
            <a:chOff x="7364000" y="2827346"/>
            <a:chExt cx="1636841" cy="1630437"/>
          </a:xfrm>
        </p:grpSpPr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FB108798-79C4-F1B3-9868-C5666E259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70017" y="2827346"/>
              <a:ext cx="1606360" cy="5305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44">
              <a:extLst>
                <a:ext uri="{FF2B5EF4-FFF2-40B4-BE49-F238E27FC236}">
                  <a16:creationId xmlns:a16="http://schemas.microsoft.com/office/drawing/2014/main" id="{1DB4FB24-E2AD-30BE-3A8E-9690FB7E7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4000" y="3404703"/>
              <a:ext cx="1612377" cy="5203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50">
              <a:extLst>
                <a:ext uri="{FF2B5EF4-FFF2-40B4-BE49-F238E27FC236}">
                  <a16:creationId xmlns:a16="http://schemas.microsoft.com/office/drawing/2014/main" id="{73D64AD0-DE1F-528D-201B-B474FE0D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8464" y="3971290"/>
              <a:ext cx="1612377" cy="4864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E758FA68-DC31-8663-4CBC-9DBDF23B6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6989" y="1455582"/>
            <a:ext cx="5321521" cy="4436580"/>
          </a:xfrm>
          <a:prstGeom prst="rect">
            <a:avLst/>
          </a:prstGeom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8264761B-681A-B35E-0ACA-3E7FC47F82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68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286701-A564-4944-6D60-B4FCE314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71" y="120546"/>
            <a:ext cx="6371233" cy="4350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IAM enhancements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E4A88EBF-0D14-7D78-D532-E168A8D8F725}"/>
              </a:ext>
            </a:extLst>
          </p:cNvPr>
          <p:cNvGrpSpPr/>
          <p:nvPr/>
        </p:nvGrpSpPr>
        <p:grpSpPr>
          <a:xfrm>
            <a:off x="955597" y="1056776"/>
            <a:ext cx="7804305" cy="4744448"/>
            <a:chOff x="1475313" y="1107711"/>
            <a:chExt cx="6583441" cy="3973196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1389DD8C-2CCD-8269-C760-5522692A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313" y="1107711"/>
              <a:ext cx="2972058" cy="662997"/>
            </a:xfrm>
            <a:prstGeom prst="rect">
              <a:avLst/>
            </a:prstGeom>
          </p:spPr>
        </p:pic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31B2A1C-D46C-6CA5-DE63-9CC37629F180}"/>
                </a:ext>
              </a:extLst>
            </p:cNvPr>
            <p:cNvSpPr/>
            <p:nvPr/>
          </p:nvSpPr>
          <p:spPr>
            <a:xfrm>
              <a:off x="1568741" y="1236178"/>
              <a:ext cx="2399252" cy="433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1E28734C-55C6-228C-F6A7-4D9D46DA46DC}"/>
                </a:ext>
              </a:extLst>
            </p:cNvPr>
            <p:cNvGrpSpPr/>
            <p:nvPr/>
          </p:nvGrpSpPr>
          <p:grpSpPr>
            <a:xfrm>
              <a:off x="1479112" y="1117871"/>
              <a:ext cx="6579642" cy="3963036"/>
              <a:chOff x="1479112" y="1117871"/>
              <a:chExt cx="6579642" cy="3963036"/>
            </a:xfrm>
          </p:grpSpPr>
          <p:pic>
            <p:nvPicPr>
              <p:cNvPr id="7" name="Picture 5">
                <a:extLst>
                  <a:ext uri="{FF2B5EF4-FFF2-40B4-BE49-F238E27FC236}">
                    <a16:creationId xmlns:a16="http://schemas.microsoft.com/office/drawing/2014/main" id="{6A75D8A6-5838-4813-D109-46CE5C834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9112" y="1743058"/>
                <a:ext cx="6579642" cy="333784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64AA22D-1915-1E68-6872-434E8014B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0369" y="1117871"/>
                <a:ext cx="3619814" cy="66299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E6D0F1-5851-3F12-108C-8341633C5D30}"/>
                  </a:ext>
                </a:extLst>
              </p:cNvPr>
              <p:cNvSpPr txBox="1"/>
              <p:nvPr/>
            </p:nvSpPr>
            <p:spPr>
              <a:xfrm>
                <a:off x="1579581" y="1335935"/>
                <a:ext cx="2763520" cy="25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973B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IAM Enhancements (WP3)</a:t>
                </a:r>
              </a:p>
            </p:txBody>
          </p:sp>
        </p:grpSp>
      </p:grpSp>
      <p:sp>
        <p:nvSpPr>
          <p:cNvPr id="10" name="Slide Number">
            <a:extLst>
              <a:ext uri="{FF2B5EF4-FFF2-40B4-BE49-F238E27FC236}">
                <a16:creationId xmlns:a16="http://schemas.microsoft.com/office/drawing/2014/main" id="{B335B28E-D4D4-E674-994E-CDD74A5C4C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83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41FB72-4E62-613C-E643-B75E32FA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71" y="120546"/>
            <a:ext cx="6371233" cy="4350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interlinkages</a:t>
            </a:r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22F5CB3B-F5E5-9D19-7F4C-1C87F339E904}"/>
              </a:ext>
            </a:extLst>
          </p:cNvPr>
          <p:cNvGrpSpPr/>
          <p:nvPr/>
        </p:nvGrpSpPr>
        <p:grpSpPr>
          <a:xfrm>
            <a:off x="964306" y="1310776"/>
            <a:ext cx="7786887" cy="4236448"/>
            <a:chOff x="670560" y="985791"/>
            <a:chExt cx="7786887" cy="42364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11F46D-B173-2787-9BAD-C92DB4CD35D9}"/>
                </a:ext>
              </a:extLst>
            </p:cNvPr>
            <p:cNvGrpSpPr/>
            <p:nvPr/>
          </p:nvGrpSpPr>
          <p:grpSpPr>
            <a:xfrm>
              <a:off x="690880" y="985791"/>
              <a:ext cx="3523210" cy="791694"/>
              <a:chOff x="1475313" y="1184283"/>
              <a:chExt cx="2972058" cy="6629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5E10770-DCDC-3EB5-FC0D-66694A2F7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5313" y="1184283"/>
                <a:ext cx="2972058" cy="66299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68D8F8-9925-973C-BF40-EBDA0B888BEC}"/>
                  </a:ext>
                </a:extLst>
              </p:cNvPr>
              <p:cNvSpPr/>
              <p:nvPr/>
            </p:nvSpPr>
            <p:spPr>
              <a:xfrm>
                <a:off x="1579581" y="1346417"/>
                <a:ext cx="2399252" cy="433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FA26F4-8C0C-8A65-4509-46B7EBE5AA94}"/>
                  </a:ext>
                </a:extLst>
              </p:cNvPr>
              <p:cNvSpPr txBox="1"/>
              <p:nvPr/>
            </p:nvSpPr>
            <p:spPr>
              <a:xfrm>
                <a:off x="1579581" y="1416707"/>
                <a:ext cx="2763520" cy="25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A46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Model Interlinkages (WP4)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9BF1C5-1019-F3FF-3A3B-70A738340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3"/>
            <a:stretch/>
          </p:blipFill>
          <p:spPr>
            <a:xfrm>
              <a:off x="670560" y="1777955"/>
              <a:ext cx="7785040" cy="34442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E88650-B9BC-B844-0EDE-03BAF28A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5776" y="1002418"/>
              <a:ext cx="4251671" cy="776638"/>
            </a:xfrm>
            <a:prstGeom prst="rect">
              <a:avLst/>
            </a:prstGeom>
          </p:spPr>
        </p:pic>
      </p:grpSp>
      <p:sp>
        <p:nvSpPr>
          <p:cNvPr id="10" name="Slide Number">
            <a:extLst>
              <a:ext uri="{FF2B5EF4-FFF2-40B4-BE49-F238E27FC236}">
                <a16:creationId xmlns:a16="http://schemas.microsoft.com/office/drawing/2014/main" id="{AAC22A52-AF33-6D88-DBCA-007EA91A500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05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xfrm>
            <a:off x="620971" y="118425"/>
            <a:ext cx="7227538" cy="43503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M</a:t>
            </a:r>
            <a:r>
              <a:rPr lang="en-US" dirty="0"/>
              <a:t>oving Science Forward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3726B0C-EACA-73E4-ECB1-D50B5802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77" y="943979"/>
            <a:ext cx="7353946" cy="4970042"/>
          </a:xfrm>
          <a:prstGeom prst="rect">
            <a:avLst/>
          </a:prstGeom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AD887C98-7D0F-412F-C324-75165CC01A0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26322" y="6413811"/>
            <a:ext cx="262249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DBB1-8FC2-19F2-3E7A-8753482F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FA33A-BE0A-3A86-F875-890F0E45BA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660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ages">
  <a:themeElements>
    <a:clrScheme name="Pag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iamond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Pag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mpact"/>
            <a:ea typeface="Impact"/>
            <a:cs typeface="Impact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ges">
  <a:themeElements>
    <a:clrScheme name="Pag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Page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ag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mpact"/>
            <a:ea typeface="Impact"/>
            <a:cs typeface="Impact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292</Words>
  <Application>Microsoft Office PowerPoint</Application>
  <PresentationFormat>Custom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Anton</vt:lpstr>
      <vt:lpstr>Arial</vt:lpstr>
      <vt:lpstr>Be Vietnam Pro Black</vt:lpstr>
      <vt:lpstr>Calibri</vt:lpstr>
      <vt:lpstr>Impact</vt:lpstr>
      <vt:lpstr>Roboto Regular</vt:lpstr>
      <vt:lpstr>Segoe UI</vt:lpstr>
      <vt:lpstr>Segoe UI Black</vt:lpstr>
      <vt:lpstr>Tahoma</vt:lpstr>
      <vt:lpstr>Pages</vt:lpstr>
      <vt:lpstr>PowerPoint Presentation</vt:lpstr>
      <vt:lpstr>Overview</vt:lpstr>
      <vt:lpstr>Consortium</vt:lpstr>
      <vt:lpstr>Objectives</vt:lpstr>
      <vt:lpstr>Methodology &amp; Structure</vt:lpstr>
      <vt:lpstr>IAM enhancements</vt:lpstr>
      <vt:lpstr>Model interlinkages</vt:lpstr>
      <vt:lpstr>Moving Science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Aggelos Tommy Batetsis</dc:creator>
  <cp:lastModifiedBy>Aggelos Tommy Batetsis</cp:lastModifiedBy>
  <cp:revision>66</cp:revision>
  <dcterms:modified xsi:type="dcterms:W3CDTF">2023-03-17T10:15:42Z</dcterms:modified>
</cp:coreProperties>
</file>